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5" r:id="rId2"/>
  </p:sldMasterIdLst>
  <p:notesMasterIdLst>
    <p:notesMasterId r:id="rId94"/>
  </p:notesMasterIdLst>
  <p:handoutMasterIdLst>
    <p:handoutMasterId r:id="rId95"/>
  </p:handoutMasterIdLst>
  <p:sldIdLst>
    <p:sldId id="256" r:id="rId3"/>
    <p:sldId id="421" r:id="rId4"/>
    <p:sldId id="293" r:id="rId5"/>
    <p:sldId id="264" r:id="rId6"/>
    <p:sldId id="265" r:id="rId7"/>
    <p:sldId id="431" r:id="rId8"/>
    <p:sldId id="365" r:id="rId9"/>
    <p:sldId id="381" r:id="rId10"/>
    <p:sldId id="386" r:id="rId11"/>
    <p:sldId id="393" r:id="rId12"/>
    <p:sldId id="269" r:id="rId13"/>
    <p:sldId id="476" r:id="rId14"/>
    <p:sldId id="424" r:id="rId15"/>
    <p:sldId id="447" r:id="rId16"/>
    <p:sldId id="474" r:id="rId17"/>
    <p:sldId id="298" r:id="rId18"/>
    <p:sldId id="422" r:id="rId19"/>
    <p:sldId id="260" r:id="rId20"/>
    <p:sldId id="258" r:id="rId21"/>
    <p:sldId id="261" r:id="rId22"/>
    <p:sldId id="413" r:id="rId23"/>
    <p:sldId id="263" r:id="rId24"/>
    <p:sldId id="430" r:id="rId25"/>
    <p:sldId id="318" r:id="rId26"/>
    <p:sldId id="407" r:id="rId27"/>
    <p:sldId id="319" r:id="rId28"/>
    <p:sldId id="408" r:id="rId29"/>
    <p:sldId id="401" r:id="rId30"/>
    <p:sldId id="414" r:id="rId31"/>
    <p:sldId id="354" r:id="rId32"/>
    <p:sldId id="351" r:id="rId33"/>
    <p:sldId id="352" r:id="rId34"/>
    <p:sldId id="402" r:id="rId35"/>
    <p:sldId id="355" r:id="rId36"/>
    <p:sldId id="356" r:id="rId37"/>
    <p:sldId id="357" r:id="rId38"/>
    <p:sldId id="429" r:id="rId39"/>
    <p:sldId id="449" r:id="rId40"/>
    <p:sldId id="450" r:id="rId41"/>
    <p:sldId id="451" r:id="rId42"/>
    <p:sldId id="452" r:id="rId43"/>
    <p:sldId id="453" r:id="rId44"/>
    <p:sldId id="454" r:id="rId45"/>
    <p:sldId id="455" r:id="rId46"/>
    <p:sldId id="456" r:id="rId47"/>
    <p:sldId id="457" r:id="rId48"/>
    <p:sldId id="366" r:id="rId49"/>
    <p:sldId id="270" r:id="rId50"/>
    <p:sldId id="273" r:id="rId51"/>
    <p:sldId id="315" r:id="rId52"/>
    <p:sldId id="387" r:id="rId53"/>
    <p:sldId id="272" r:id="rId54"/>
    <p:sldId id="301" r:id="rId55"/>
    <p:sldId id="433" r:id="rId56"/>
    <p:sldId id="286" r:id="rId57"/>
    <p:sldId id="322" r:id="rId58"/>
    <p:sldId id="317" r:id="rId59"/>
    <p:sldId id="389" r:id="rId60"/>
    <p:sldId id="316" r:id="rId61"/>
    <p:sldId id="325" r:id="rId62"/>
    <p:sldId id="324" r:id="rId63"/>
    <p:sldId id="416" r:id="rId64"/>
    <p:sldId id="284" r:id="rId65"/>
    <p:sldId id="282" r:id="rId66"/>
    <p:sldId id="283" r:id="rId67"/>
    <p:sldId id="348" r:id="rId68"/>
    <p:sldId id="377" r:id="rId69"/>
    <p:sldId id="406" r:id="rId70"/>
    <p:sldId id="409" r:id="rId71"/>
    <p:sldId id="378" r:id="rId72"/>
    <p:sldId id="379" r:id="rId73"/>
    <p:sldId id="380" r:id="rId74"/>
    <p:sldId id="368" r:id="rId75"/>
    <p:sldId id="478" r:id="rId76"/>
    <p:sldId id="327" r:id="rId77"/>
    <p:sldId id="292" r:id="rId78"/>
    <p:sldId id="328" r:id="rId79"/>
    <p:sldId id="291" r:id="rId80"/>
    <p:sldId id="299" r:id="rId81"/>
    <p:sldId id="444" r:id="rId82"/>
    <p:sldId id="445" r:id="rId83"/>
    <p:sldId id="344" r:id="rId84"/>
    <p:sldId id="342" r:id="rId85"/>
    <p:sldId id="468" r:id="rId86"/>
    <p:sldId id="467" r:id="rId87"/>
    <p:sldId id="472" r:id="rId88"/>
    <p:sldId id="257" r:id="rId89"/>
    <p:sldId id="473" r:id="rId90"/>
    <p:sldId id="383" r:id="rId91"/>
    <p:sldId id="479" r:id="rId92"/>
    <p:sldId id="466" r:id="rId93"/>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06" autoAdjust="0"/>
  </p:normalViewPr>
  <p:slideViewPr>
    <p:cSldViewPr>
      <p:cViewPr varScale="1">
        <p:scale>
          <a:sx n="63" d="100"/>
          <a:sy n="63" d="100"/>
        </p:scale>
        <p:origin x="159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0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mamura\Documents\&#30740;&#20462;\&#19977;&#37325;&#22823;&#23398;&#27700;&#36039;&#28304;&#35611;&#32681;\Indonesia\Solo-River_monthly_streamflo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ltLang="en-US"/>
              <a:t>Solo River (Indonesia) Monthly Stream flows at Juranggempal Station (1952-1975)</a:t>
            </a:r>
          </a:p>
        </c:rich>
      </c:tx>
      <c:layout/>
      <c:overlay val="0"/>
    </c:title>
    <c:autoTitleDeleted val="0"/>
    <c:plotArea>
      <c:layout>
        <c:manualLayout>
          <c:layoutTarget val="inner"/>
          <c:xMode val="edge"/>
          <c:yMode val="edge"/>
          <c:x val="0.16303018372703684"/>
          <c:y val="0.38901647710703513"/>
          <c:w val="0.81196981627296583"/>
          <c:h val="0.45134988334791976"/>
        </c:manualLayout>
      </c:layout>
      <c:lineChart>
        <c:grouping val="standard"/>
        <c:varyColors val="0"/>
        <c:ser>
          <c:idx val="0"/>
          <c:order val="0"/>
          <c:marker>
            <c:symbol val="none"/>
          </c:marker>
          <c:cat>
            <c:strRef>
              <c:f>Sheet1!$B$29:$M$29</c:f>
              <c:strCache>
                <c:ptCount val="12"/>
                <c:pt idx="0">
                  <c:v>May</c:v>
                </c:pt>
                <c:pt idx="1">
                  <c:v>Jun</c:v>
                </c:pt>
                <c:pt idx="2">
                  <c:v>Jul</c:v>
                </c:pt>
                <c:pt idx="3">
                  <c:v>Aug</c:v>
                </c:pt>
                <c:pt idx="4">
                  <c:v>Sep</c:v>
                </c:pt>
                <c:pt idx="5">
                  <c:v>Oct</c:v>
                </c:pt>
                <c:pt idx="6">
                  <c:v>Nov</c:v>
                </c:pt>
                <c:pt idx="7">
                  <c:v>Dec</c:v>
                </c:pt>
                <c:pt idx="8">
                  <c:v>Jan</c:v>
                </c:pt>
                <c:pt idx="9">
                  <c:v>Feb</c:v>
                </c:pt>
                <c:pt idx="10">
                  <c:v>Mar</c:v>
                </c:pt>
                <c:pt idx="11">
                  <c:v>Apr</c:v>
                </c:pt>
              </c:strCache>
            </c:strRef>
          </c:cat>
          <c:val>
            <c:numRef>
              <c:f>Sheet1!$B$30:$M$30</c:f>
              <c:numCache>
                <c:formatCode>General</c:formatCode>
                <c:ptCount val="12"/>
                <c:pt idx="0">
                  <c:v>31.99</c:v>
                </c:pt>
                <c:pt idx="1">
                  <c:v>13.43</c:v>
                </c:pt>
                <c:pt idx="2">
                  <c:v>9.11</c:v>
                </c:pt>
                <c:pt idx="3">
                  <c:v>5.21</c:v>
                </c:pt>
                <c:pt idx="4">
                  <c:v>3.3499999999999988</c:v>
                </c:pt>
                <c:pt idx="5">
                  <c:v>7.45</c:v>
                </c:pt>
                <c:pt idx="6">
                  <c:v>20.64</c:v>
                </c:pt>
                <c:pt idx="7">
                  <c:v>37.550000000000004</c:v>
                </c:pt>
                <c:pt idx="8">
                  <c:v>54.449999999999996</c:v>
                </c:pt>
                <c:pt idx="9">
                  <c:v>72.2</c:v>
                </c:pt>
                <c:pt idx="10">
                  <c:v>77.75</c:v>
                </c:pt>
                <c:pt idx="11">
                  <c:v>47.44</c:v>
                </c:pt>
              </c:numCache>
            </c:numRef>
          </c:val>
          <c:smooth val="0"/>
          <c:extLst xmlns:c16r2="http://schemas.microsoft.com/office/drawing/2015/06/chart">
            <c:ext xmlns:c16="http://schemas.microsoft.com/office/drawing/2014/chart" uri="{C3380CC4-5D6E-409C-BE32-E72D297353CC}">
              <c16:uniqueId val="{00000000-9CE1-47EA-ABD1-F2E025DBCCCB}"/>
            </c:ext>
          </c:extLst>
        </c:ser>
        <c:dLbls>
          <c:showLegendKey val="0"/>
          <c:showVal val="0"/>
          <c:showCatName val="0"/>
          <c:showSerName val="0"/>
          <c:showPercent val="0"/>
          <c:showBubbleSize val="0"/>
        </c:dLbls>
        <c:smooth val="0"/>
        <c:axId val="130489032"/>
        <c:axId val="130489416"/>
      </c:lineChart>
      <c:catAx>
        <c:axId val="130489032"/>
        <c:scaling>
          <c:orientation val="minMax"/>
        </c:scaling>
        <c:delete val="0"/>
        <c:axPos val="b"/>
        <c:numFmt formatCode="General" sourceLinked="0"/>
        <c:majorTickMark val="none"/>
        <c:minorTickMark val="none"/>
        <c:tickLblPos val="nextTo"/>
        <c:crossAx val="130489416"/>
        <c:crosses val="autoZero"/>
        <c:auto val="1"/>
        <c:lblAlgn val="ctr"/>
        <c:lblOffset val="100"/>
        <c:noMultiLvlLbl val="0"/>
      </c:catAx>
      <c:valAx>
        <c:axId val="130489416"/>
        <c:scaling>
          <c:orientation val="minMax"/>
        </c:scaling>
        <c:delete val="0"/>
        <c:axPos val="l"/>
        <c:majorGridlines/>
        <c:title>
          <c:tx>
            <c:rich>
              <a:bodyPr/>
              <a:lstStyle/>
              <a:p>
                <a:pPr>
                  <a:defRPr/>
                </a:pPr>
                <a:r>
                  <a:rPr lang="en-US" altLang="ja-JP"/>
                  <a:t>stream flows (cms)</a:t>
                </a:r>
                <a:endParaRPr lang="ja-JP" altLang="en-US"/>
              </a:p>
            </c:rich>
          </c:tx>
          <c:layout/>
          <c:overlay val="0"/>
        </c:title>
        <c:numFmt formatCode="General" sourceLinked="1"/>
        <c:majorTickMark val="none"/>
        <c:minorTickMark val="none"/>
        <c:tickLblPos val="nextTo"/>
        <c:crossAx val="13048903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BCB4E84D-0655-4590-B5E2-B306E2381828}" type="datetimeFigureOut">
              <a:rPr kumimoji="1" lang="ja-JP" altLang="en-US" smtClean="0"/>
              <a:pPr/>
              <a:t>2016/6/8</a:t>
            </a:fld>
            <a:endParaRPr kumimoji="1" lang="ja-JP" altLang="en-US"/>
          </a:p>
        </p:txBody>
      </p:sp>
      <p:sp>
        <p:nvSpPr>
          <p:cNvPr id="4" name="フッター プレースホルダ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25C7D713-E45A-4590-8170-BA80DCAD9105}" type="slidenum">
              <a:rPr kumimoji="1" lang="ja-JP" altLang="en-US" smtClean="0"/>
              <a:pPr/>
              <a:t>‹#›</a:t>
            </a:fld>
            <a:endParaRPr kumimoji="1" lang="ja-JP" altLang="en-US"/>
          </a:p>
        </p:txBody>
      </p:sp>
    </p:spTree>
    <p:extLst>
      <p:ext uri="{BB962C8B-B14F-4D97-AF65-F5344CB8AC3E}">
        <p14:creationId xmlns:p14="http://schemas.microsoft.com/office/powerpoint/2010/main" val="3789913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89C16B9-ECC8-4BBC-8252-9E5BFFFA3EF5}" type="datetimeFigureOut">
              <a:rPr kumimoji="1" lang="ja-JP" altLang="en-US" smtClean="0"/>
              <a:pPr/>
              <a:t>2016/6/8</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57B5E826-F380-4F57-A611-826DB072BAA1}" type="slidenum">
              <a:rPr kumimoji="1" lang="ja-JP" altLang="en-US" smtClean="0"/>
              <a:pPr/>
              <a:t>‹#›</a:t>
            </a:fld>
            <a:endParaRPr kumimoji="1" lang="ja-JP" altLang="en-US"/>
          </a:p>
        </p:txBody>
      </p:sp>
    </p:spTree>
    <p:extLst>
      <p:ext uri="{BB962C8B-B14F-4D97-AF65-F5344CB8AC3E}">
        <p14:creationId xmlns:p14="http://schemas.microsoft.com/office/powerpoint/2010/main" val="2651532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5006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0235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D1907-CA49-4A02-9143-B6B86C52DC19}" type="slidenum">
              <a:rPr lang="ja-JP" altLang="en-US"/>
              <a:pPr/>
              <a:t>35</a:t>
            </a:fld>
            <a:endParaRPr lang="en-US" altLang="ja-JP"/>
          </a:p>
        </p:txBody>
      </p:sp>
      <p:sp>
        <p:nvSpPr>
          <p:cNvPr id="2649090" name="Rectangle 2"/>
          <p:cNvSpPr>
            <a:spLocks noGrp="1" noRot="1" noChangeAspect="1" noChangeArrowheads="1" noTextEdit="1"/>
          </p:cNvSpPr>
          <p:nvPr>
            <p:ph type="sldImg"/>
          </p:nvPr>
        </p:nvSpPr>
        <p:spPr>
          <a:xfrm>
            <a:off x="917575" y="742950"/>
            <a:ext cx="4975225" cy="3732213"/>
          </a:xfrm>
          <a:ln/>
        </p:spPr>
      </p:sp>
      <p:sp>
        <p:nvSpPr>
          <p:cNvPr id="2649091" name="Rectangle 3"/>
          <p:cNvSpPr>
            <a:spLocks noGrp="1" noChangeArrowheads="1"/>
          </p:cNvSpPr>
          <p:nvPr>
            <p:ph type="body" idx="1"/>
          </p:nvPr>
        </p:nvSpPr>
        <p:spPr>
          <a:xfrm>
            <a:off x="679451" y="4721226"/>
            <a:ext cx="5446713" cy="4473575"/>
          </a:xfrm>
        </p:spPr>
        <p:txBody>
          <a:bodyPr/>
          <a:lstStyle/>
          <a:p>
            <a:endParaRPr lang="ja-JP" altLang="en-US"/>
          </a:p>
        </p:txBody>
      </p:sp>
    </p:spTree>
    <p:extLst>
      <p:ext uri="{BB962C8B-B14F-4D97-AF65-F5344CB8AC3E}">
        <p14:creationId xmlns:p14="http://schemas.microsoft.com/office/powerpoint/2010/main" val="81914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5D2C2-126D-4245-B0E2-715F39B48C4A}" type="slidenum">
              <a:rPr lang="ja-JP" altLang="en-US"/>
              <a:pPr/>
              <a:t>36</a:t>
            </a:fld>
            <a:endParaRPr lang="en-US" altLang="ja-JP"/>
          </a:p>
        </p:txBody>
      </p:sp>
      <p:sp>
        <p:nvSpPr>
          <p:cNvPr id="2651138" name="Rectangle 2"/>
          <p:cNvSpPr>
            <a:spLocks noGrp="1" noRot="1" noChangeAspect="1" noChangeArrowheads="1" noTextEdit="1"/>
          </p:cNvSpPr>
          <p:nvPr>
            <p:ph type="sldImg"/>
          </p:nvPr>
        </p:nvSpPr>
        <p:spPr>
          <a:ln/>
        </p:spPr>
      </p:sp>
      <p:sp>
        <p:nvSpPr>
          <p:cNvPr id="2651139"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87474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ja-JP" sz="1200" kern="1200" dirty="0">
                <a:solidFill>
                  <a:schemeClr val="tx1"/>
                </a:solidFill>
                <a:latin typeface="+mn-lt"/>
                <a:ea typeface="+mn-ea"/>
                <a:cs typeface="+mn-cs"/>
              </a:rPr>
              <a:t>世界保健機関（ＷＨＯ）は２０１４年３月５日、１日の摂取カロリーに砂糖などの糖類が占める割合を５％未満に抑えるよう呼びかける指針案を発表した。２００２年に出された現行の指針では、糖分由来のカロリーは１０％未満にすべきとされている。</a:t>
            </a:r>
          </a:p>
          <a:p>
            <a:r>
              <a:rPr kumimoji="1" lang="en-US" altLang="ja-JP" sz="1200" kern="1200" dirty="0">
                <a:solidFill>
                  <a:schemeClr val="tx1"/>
                </a:solidFill>
                <a:latin typeface="+mn-lt"/>
                <a:ea typeface="+mn-ea"/>
                <a:cs typeface="+mn-cs"/>
              </a:rPr>
              <a:t> </a:t>
            </a:r>
            <a:endParaRPr kumimoji="1" lang="ja-JP" altLang="ja-JP" sz="1200" kern="1200" dirty="0">
              <a:solidFill>
                <a:schemeClr val="tx1"/>
              </a:solidFill>
              <a:latin typeface="+mn-lt"/>
              <a:ea typeface="+mn-ea"/>
              <a:cs typeface="+mn-cs"/>
            </a:endParaRPr>
          </a:p>
          <a:p>
            <a:r>
              <a:rPr kumimoji="1" lang="ja-JP" altLang="ja-JP" sz="1200" kern="1200" dirty="0">
                <a:solidFill>
                  <a:schemeClr val="tx1"/>
                </a:solidFill>
                <a:latin typeface="+mn-lt"/>
                <a:ea typeface="+mn-ea"/>
                <a:cs typeface="+mn-cs"/>
              </a:rPr>
              <a:t>「遊離糖類、なかでも砂糖で甘くした飲料に含まれるものの摂取が総エネルギー摂取量の増加を引き起こし、不健康な食生活、体重増加、非伝染性疾患のリスク増につながるのではとの懸念が高まっている」とＷＨＯは声明で述べた。特に懸念されているのが、糖分の摂取による虫歯の世界的な増加だ。</a:t>
            </a:r>
          </a:p>
          <a:p>
            <a:r>
              <a:rPr kumimoji="1" lang="en-US" altLang="ja-JP" sz="1200" kern="1200" dirty="0">
                <a:solidFill>
                  <a:schemeClr val="tx1"/>
                </a:solidFill>
                <a:latin typeface="+mn-lt"/>
                <a:ea typeface="+mn-ea"/>
                <a:cs typeface="+mn-cs"/>
              </a:rPr>
              <a:t> </a:t>
            </a:r>
            <a:endParaRPr kumimoji="1" lang="ja-JP" altLang="ja-JP" sz="1200" kern="1200" dirty="0">
              <a:solidFill>
                <a:schemeClr val="tx1"/>
              </a:solidFill>
              <a:latin typeface="+mn-lt"/>
              <a:ea typeface="+mn-ea"/>
              <a:cs typeface="+mn-cs"/>
            </a:endParaRPr>
          </a:p>
          <a:p>
            <a:r>
              <a:rPr kumimoji="1" lang="ja-JP" altLang="ja-JP" sz="1200" kern="1200" dirty="0">
                <a:solidFill>
                  <a:schemeClr val="tx1"/>
                </a:solidFill>
                <a:latin typeface="+mn-lt"/>
                <a:ea typeface="+mn-ea"/>
                <a:cs typeface="+mn-cs"/>
              </a:rPr>
              <a:t>平均的な大人の場合、総摂取カロリーの５％に相当する砂糖は</a:t>
            </a:r>
            <a:r>
              <a:rPr kumimoji="1" lang="ja-JP" altLang="ja-JP" sz="1200" kern="1200" dirty="0">
                <a:solidFill>
                  <a:srgbClr val="FF0000"/>
                </a:solidFill>
                <a:latin typeface="+mn-lt"/>
                <a:ea typeface="+mn-ea"/>
                <a:cs typeface="+mn-cs"/>
              </a:rPr>
              <a:t>２５グラム</a:t>
            </a:r>
            <a:r>
              <a:rPr kumimoji="1" lang="ja-JP" altLang="ja-JP" sz="1200" kern="1200" dirty="0">
                <a:solidFill>
                  <a:schemeClr val="tx1"/>
                </a:solidFill>
                <a:latin typeface="+mn-lt"/>
                <a:ea typeface="+mn-ea"/>
                <a:cs typeface="+mn-cs"/>
              </a:rPr>
              <a:t>。ティースプーン６杯分だ。これは一般的な炭酸飲料１缶分に含まれている砂糖（約４０グラム）よりも少ない。</a:t>
            </a:r>
            <a:r>
              <a:rPr kumimoji="1" lang="en-US" altLang="ja-JP" sz="1200" kern="1200" dirty="0">
                <a:solidFill>
                  <a:schemeClr val="tx1"/>
                </a:solidFill>
                <a:latin typeface="+mn-lt"/>
                <a:ea typeface="+mn-ea"/>
                <a:cs typeface="+mn-cs"/>
              </a:rPr>
              <a:t> (CNN)</a:t>
            </a:r>
            <a:endParaRPr kumimoji="1" lang="ja-JP" altLang="ja-JP" sz="1200" kern="1200" dirty="0">
              <a:solidFill>
                <a:schemeClr val="tx1"/>
              </a:solidFill>
              <a:latin typeface="+mn-lt"/>
              <a:ea typeface="+mn-ea"/>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57B5E826-F380-4F57-A611-826DB072BAA1}" type="slidenum">
              <a:rPr kumimoji="1" lang="ja-JP" altLang="en-US" smtClean="0"/>
              <a:pPr/>
              <a:t>37</a:t>
            </a:fld>
            <a:endParaRPr kumimoji="1" lang="ja-JP" altLang="en-US"/>
          </a:p>
        </p:txBody>
      </p:sp>
    </p:spTree>
    <p:extLst>
      <p:ext uri="{BB962C8B-B14F-4D97-AF65-F5344CB8AC3E}">
        <p14:creationId xmlns:p14="http://schemas.microsoft.com/office/powerpoint/2010/main" val="244766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CBCAAA4-FB21-4D57-B422-EFF24B9E88B0}" type="slidenum">
              <a:rPr lang="en-US" altLang="ja-JP"/>
              <a:pPr/>
              <a:t>50</a:t>
            </a:fld>
            <a:endParaRPr lang="en-US" altLang="ja-JP"/>
          </a:p>
        </p:txBody>
      </p:sp>
      <p:sp>
        <p:nvSpPr>
          <p:cNvPr id="519170" name="Rectangle 2"/>
          <p:cNvSpPr>
            <a:spLocks noGrp="1" noRot="1" noChangeAspect="1" noChangeArrowheads="1"/>
          </p:cNvSpPr>
          <p:nvPr>
            <p:ph type="sldImg"/>
          </p:nvPr>
        </p:nvSpPr>
        <p:spPr bwMode="auto">
          <a:xfrm>
            <a:off x="920750" y="746125"/>
            <a:ext cx="4965700" cy="3725863"/>
          </a:xfrm>
          <a:prstGeom prst="rect">
            <a:avLst/>
          </a:prstGeom>
          <a:solidFill>
            <a:srgbClr val="FFFFFF"/>
          </a:solidFill>
          <a:ln>
            <a:solidFill>
              <a:srgbClr val="000000"/>
            </a:solidFill>
            <a:miter lim="800000"/>
            <a:headEnd/>
            <a:tailEnd/>
          </a:ln>
        </p:spPr>
      </p:sp>
      <p:sp>
        <p:nvSpPr>
          <p:cNvPr id="519171" name="Rectangle 3"/>
          <p:cNvSpPr>
            <a:spLocks noGrp="1" noChangeArrowheads="1"/>
          </p:cNvSpPr>
          <p:nvPr>
            <p:ph type="body" idx="1"/>
          </p:nvPr>
        </p:nvSpPr>
        <p:spPr bwMode="auto">
          <a:xfrm>
            <a:off x="907522" y="4721145"/>
            <a:ext cx="4990571" cy="4473422"/>
          </a:xfrm>
          <a:prstGeom prst="rect">
            <a:avLst/>
          </a:prstGeom>
          <a:solidFill>
            <a:srgbClr val="FFFFFF"/>
          </a:solidFill>
          <a:ln>
            <a:solidFill>
              <a:srgbClr val="000000"/>
            </a:solidFill>
            <a:miter lim="800000"/>
            <a:headEnd/>
            <a:tailEnd/>
          </a:ln>
        </p:spPr>
        <p:txBody>
          <a:bodyPr/>
          <a:lstStyle/>
          <a:p>
            <a:r>
              <a:rPr lang="en-AU"/>
              <a:t>WUP has been upgrading the hydrological monitoring network, and collating historical data on flows.  Q of great significance for basin is effect of dams in Yunnan,  Preliminary WUP data on water balance in the basin indicate that average inflow from China in &lt;20% , and that the largest proportion of total flow is contributed by the major Lao tributaries.</a:t>
            </a:r>
          </a:p>
        </p:txBody>
      </p:sp>
    </p:spTree>
    <p:extLst>
      <p:ext uri="{BB962C8B-B14F-4D97-AF65-F5344CB8AC3E}">
        <p14:creationId xmlns:p14="http://schemas.microsoft.com/office/powerpoint/2010/main" val="89976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96283F8-5A38-47EC-96D9-E40935AF3070}" type="slidenum">
              <a:rPr lang="en-US" altLang="ja-JP" smtClean="0"/>
              <a:pPr/>
              <a:t>61</a:t>
            </a:fld>
            <a:endParaRPr lang="en-US" altLang="ja-JP"/>
          </a:p>
        </p:txBody>
      </p:sp>
      <p:sp>
        <p:nvSpPr>
          <p:cNvPr id="47107" name="Rectangle 2"/>
          <p:cNvSpPr>
            <a:spLocks noGrp="1" noRot="1" noChangeAspect="1" noChangeArrowheads="1" noTextEdit="1"/>
          </p:cNvSpPr>
          <p:nvPr>
            <p:ph type="sldImg"/>
          </p:nvPr>
        </p:nvSpPr>
        <p:spPr>
          <a:xfrm>
            <a:off x="920750" y="746125"/>
            <a:ext cx="4967288" cy="3725863"/>
          </a:xfrm>
          <a:ln/>
        </p:spPr>
      </p:sp>
      <p:sp>
        <p:nvSpPr>
          <p:cNvPr id="47108" name="Rectangle 3"/>
          <p:cNvSpPr>
            <a:spLocks noGrp="1" noChangeArrowheads="1"/>
          </p:cNvSpPr>
          <p:nvPr>
            <p:ph type="body" idx="1"/>
          </p:nvPr>
        </p:nvSpPr>
        <p:spPr>
          <a:xfrm>
            <a:off x="680081" y="4720986"/>
            <a:ext cx="5445453" cy="4473102"/>
          </a:xfrm>
          <a:noFill/>
          <a:ln/>
        </p:spPr>
        <p:txBody>
          <a:bodyPr/>
          <a:lstStyle/>
          <a:p>
            <a:pPr eaLnBrk="1" hangingPunct="1"/>
            <a:r>
              <a:rPr lang="en-US" altLang="ja-JP" sz="1400">
                <a:ea typeface="ＭＳ Ｐゴシック" pitchFamily="50" charset="-128"/>
              </a:rPr>
              <a:t>This image was taken from a surveillance camera installed by Kobe City.</a:t>
            </a:r>
          </a:p>
          <a:p>
            <a:pPr eaLnBrk="1" hangingPunct="1"/>
            <a:r>
              <a:rPr lang="en-US" altLang="ja-JP" sz="1400">
                <a:ea typeface="ＭＳ Ｐゴシック" pitchFamily="50" charset="-128"/>
              </a:rPr>
              <a:t>On that fateful day children on their summer vacation could be seen playing in the river’s clear water.</a:t>
            </a:r>
          </a:p>
          <a:p>
            <a:pPr eaLnBrk="1" hangingPunct="1"/>
            <a:r>
              <a:rPr lang="en-US" altLang="ja-JP" sz="1400">
                <a:ea typeface="ＭＳ Ｐゴシック" pitchFamily="50" charset="-128"/>
              </a:rPr>
              <a:t>The tragic accident occurred just downstream from this spot.</a:t>
            </a:r>
          </a:p>
          <a:p>
            <a:pPr eaLnBrk="1" hangingPunct="1"/>
            <a:r>
              <a:rPr lang="en-US" altLang="ja-JP" sz="1400">
                <a:ea typeface="ＭＳ Ｐゴシック" pitchFamily="50" charset="-128"/>
              </a:rPr>
              <a:t>The rain suddenly started pouring. A number of people took shelter under a bridge. </a:t>
            </a:r>
          </a:p>
          <a:p>
            <a:pPr eaLnBrk="1" hangingPunct="1"/>
            <a:r>
              <a:rPr lang="en-US" altLang="ja-JP" sz="1400">
                <a:ea typeface="ＭＳ Ｐゴシック" pitchFamily="50" charset="-128"/>
              </a:rPr>
              <a:t>Some of them were swept away by the raging river. </a:t>
            </a:r>
          </a:p>
          <a:p>
            <a:pPr eaLnBrk="1" hangingPunct="1"/>
            <a:r>
              <a:rPr lang="en-US" altLang="ja-JP" sz="1400">
                <a:ea typeface="ＭＳ Ｐゴシック" pitchFamily="50" charset="-128"/>
              </a:rPr>
              <a:t>The sky was clear until around 14:30</a:t>
            </a:r>
          </a:p>
          <a:p>
            <a:pPr eaLnBrk="1" hangingPunct="1"/>
            <a:r>
              <a:rPr lang="en-US" altLang="ja-JP" sz="1400">
                <a:ea typeface="ＭＳ Ｐゴシック" pitchFamily="50" charset="-128"/>
              </a:rPr>
              <a:t>Around 14:30, suddenly it started to rain. Immediately after that, the river rose rapidly.</a:t>
            </a:r>
          </a:p>
          <a:p>
            <a:pPr eaLnBrk="1" hangingPunct="1"/>
            <a:r>
              <a:rPr lang="en-US" altLang="ja-JP" sz="1400">
                <a:ea typeface="ＭＳ Ｐゴシック" pitchFamily="50" charset="-128"/>
              </a:rPr>
              <a:t>These are images taken every 2 minutes between 14:30 and 16:40. </a:t>
            </a:r>
          </a:p>
        </p:txBody>
      </p:sp>
    </p:spTree>
    <p:extLst>
      <p:ext uri="{BB962C8B-B14F-4D97-AF65-F5344CB8AC3E}">
        <p14:creationId xmlns:p14="http://schemas.microsoft.com/office/powerpoint/2010/main" val="177656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a:t>
            </a:r>
            <a:r>
              <a:rPr lang="ja-JP" altLang="en-US" b="1" dirty="0"/>
              <a:t>桜を多く植え、花見客（小金井桜、桜堤駅）に堤を踏み固めてもらう、花びらが水質を浄化する</a:t>
            </a:r>
            <a:endParaRPr lang="en-US" altLang="ja-JP" b="1" dirty="0"/>
          </a:p>
          <a:p>
            <a:r>
              <a:rPr lang="ja-JP" altLang="en-US" dirty="0"/>
              <a:t>・</a:t>
            </a:r>
            <a:r>
              <a:rPr lang="en-US" altLang="ja-JP" b="1" dirty="0"/>
              <a:t>1898</a:t>
            </a:r>
            <a:r>
              <a:rPr lang="ja-JP" altLang="en-US" b="1" dirty="0"/>
              <a:t>年近代水道開始（コレラが大流行したため、淀橋浄水場建設）</a:t>
            </a:r>
          </a:p>
          <a:p>
            <a:r>
              <a:rPr lang="ja-JP" altLang="en-US" b="1" dirty="0"/>
              <a:t>・</a:t>
            </a:r>
            <a:r>
              <a:rPr lang="en-US" altLang="ja-JP" b="1" dirty="0"/>
              <a:t>1965</a:t>
            </a:r>
            <a:r>
              <a:rPr lang="ja-JP" altLang="en-US" b="1" dirty="0"/>
              <a:t>年武蔵水路（利根川からの流用）が完成、玉川上水、淀橋浄水場を廃止し、東村山浄水場へ機能を移設、その後空堀状態に。</a:t>
            </a:r>
          </a:p>
          <a:p>
            <a:r>
              <a:rPr lang="ja-JP" altLang="en-US" b="1" dirty="0"/>
              <a:t>・</a:t>
            </a:r>
            <a:r>
              <a:rPr lang="en-US" altLang="ja-JP" b="1" dirty="0"/>
              <a:t>1986</a:t>
            </a:r>
            <a:r>
              <a:rPr lang="ja-JP" altLang="en-US" b="1" dirty="0"/>
              <a:t>年より「清流復活事業」により、下水の高度処理水を活用して水流の復活（野火止用水については</a:t>
            </a:r>
            <a:r>
              <a:rPr lang="en-US" altLang="ja-JP" b="1" dirty="0"/>
              <a:t>1984</a:t>
            </a:r>
            <a:r>
              <a:rPr lang="ja-JP" altLang="en-US" b="1" dirty="0"/>
              <a:t>年より）</a:t>
            </a:r>
          </a:p>
          <a:p>
            <a:endParaRPr lang="ja-JP" altLang="en-US" dirty="0"/>
          </a:p>
        </p:txBody>
      </p:sp>
    </p:spTree>
    <p:extLst>
      <p:ext uri="{BB962C8B-B14F-4D97-AF65-F5344CB8AC3E}">
        <p14:creationId xmlns:p14="http://schemas.microsoft.com/office/powerpoint/2010/main" val="146360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7B5E826-F380-4F57-A611-826DB072BAA1}" type="slidenum">
              <a:rPr kumimoji="1" lang="ja-JP" altLang="en-US" smtClean="0"/>
              <a:pPr/>
              <a:t>75</a:t>
            </a:fld>
            <a:endParaRPr kumimoji="1" lang="ja-JP" altLang="en-US"/>
          </a:p>
        </p:txBody>
      </p:sp>
    </p:spTree>
    <p:extLst>
      <p:ext uri="{BB962C8B-B14F-4D97-AF65-F5344CB8AC3E}">
        <p14:creationId xmlns:p14="http://schemas.microsoft.com/office/powerpoint/2010/main" val="2230931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F294604-7576-46DD-99FF-848CCF2266B0}" type="datetime1">
              <a:rPr kumimoji="1" lang="ja-JP" altLang="en-US" smtClean="0"/>
              <a:pPr/>
              <a:t>2016/6/8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BA5F06E-3FF4-4041-999E-742994D4A4CB}" type="datetime1">
              <a:rPr kumimoji="1" lang="ja-JP" altLang="en-US" smtClean="0"/>
              <a:pPr/>
              <a:t>2016/6/8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8906CE8-B361-45D7-90AF-AE06271B4379}" type="datetime1">
              <a:rPr kumimoji="1" lang="ja-JP" altLang="en-US" smtClean="0"/>
              <a:pPr/>
              <a:t>2016/6/8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CBEAF26-E298-4AA8-8A9C-002B06D19E3C}" type="datetime1">
              <a:rPr lang="ja-JP" altLang="en-US" smtClean="0"/>
              <a:pPr/>
              <a:t>2016/6/8</a:t>
            </a:fld>
            <a:endParaRPr lang="en-GB"/>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スライド番号プレースホルダ 4"/>
          <p:cNvSpPr>
            <a:spLocks noGrp="1"/>
          </p:cNvSpPr>
          <p:nvPr>
            <p:ph type="sldNum" sz="quarter" idx="12"/>
          </p:nvPr>
        </p:nvSpPr>
        <p:spPr>
          <a:xfrm>
            <a:off x="8610600" y="6400800"/>
            <a:ext cx="381000" cy="304800"/>
          </a:xfrm>
        </p:spPr>
        <p:txBody>
          <a:bodyPr/>
          <a:lstStyle>
            <a:lvl1pPr>
              <a:defRPr/>
            </a:lvl1pPr>
          </a:lstStyle>
          <a:p>
            <a:fld id="{061C2382-1C74-4613-B430-AFEB52B6AD4A}" type="slidenum">
              <a:rPr lang="en-GB"/>
              <a:pPr/>
              <a:t>‹#›</a:t>
            </a:fld>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663D7EF-7394-4631-8FF4-10A0AB26F91D}"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4884E23-0068-439D-BB4B-10EE061BBC09}" type="slidenum">
              <a:rPr lang="en-US" altLang="ja-JP"/>
              <a:pPr>
                <a:defRPr/>
              </a:pPr>
              <a:t>‹#›</a:t>
            </a:fld>
            <a:endParaRPr lang="en-US" altLang="ja-JP"/>
          </a:p>
        </p:txBody>
      </p:sp>
    </p:spTree>
    <p:extLst>
      <p:ext uri="{BB962C8B-B14F-4D97-AF65-F5344CB8AC3E}">
        <p14:creationId xmlns:p14="http://schemas.microsoft.com/office/powerpoint/2010/main" val="11435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E16DA8-F5C3-48C4-BD2C-ED7895CC9023}" type="datetime1">
              <a:rPr kumimoji="1" lang="ja-JP" altLang="en-US" smtClean="0"/>
              <a:pPr/>
              <a:t>2016/6/8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74588B45-7A03-4B45-9A71-B4A4848181EF}" type="datetime1">
              <a:rPr kumimoji="1" lang="ja-JP" altLang="en-US" smtClean="0"/>
              <a:pPr/>
              <a:t>2016/6/8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076F53F-F21C-4F4B-BA6F-3EB94E2A7904}" type="datetime1">
              <a:rPr kumimoji="1" lang="ja-JP" altLang="en-US" smtClean="0"/>
              <a:pPr/>
              <a:t>2016/6/8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A6096E6-CEA7-4271-A9FF-F6BE99BC2976}" type="datetime1">
              <a:rPr kumimoji="1" lang="ja-JP" altLang="en-US" smtClean="0"/>
              <a:pPr/>
              <a:t>2016/6/8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7215CD1A-DE75-4BD2-A830-896CEDCBED7B}" type="datetime1">
              <a:rPr kumimoji="1" lang="ja-JP" altLang="en-US" smtClean="0"/>
              <a:pPr/>
              <a:t>2016/6/8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2B87BCA-79C8-4F91-8DD1-5AA416EC8D99}" type="datetime1">
              <a:rPr kumimoji="1" lang="ja-JP" altLang="en-US" smtClean="0"/>
              <a:pPr/>
              <a:t>2016/6/8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AFDCFF5-8696-4211-AB4A-ABCDF6016331}" type="datetime1">
              <a:rPr kumimoji="1" lang="ja-JP" altLang="en-US" smtClean="0"/>
              <a:pPr/>
              <a:t>2016/6/8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5C245AF-1AD5-4F53-8999-6F200832E75D}" type="datetime1">
              <a:rPr kumimoji="1" lang="ja-JP" altLang="en-US" smtClean="0"/>
              <a:pPr/>
              <a:t>2016/6/8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0B0C0-BC4D-44E4-BBE5-12B737480525}" type="datetime1">
              <a:rPr kumimoji="1" lang="ja-JP" altLang="en-US" smtClean="0"/>
              <a:pPr/>
              <a:t>2016/6/8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37C07-476B-4321-A5E5-D0A1473BC6B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5"/>
            <a:ext cx="8229600" cy="4525963"/>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1" y="6245225"/>
            <a:ext cx="21336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r">
              <a:defRPr sz="2215" b="1">
                <a:ea typeface="ＭＳ Ｐゴシック" pitchFamily="50" charset="-128"/>
              </a:defRPr>
            </a:lvl1pPr>
          </a:lstStyle>
          <a:p>
            <a:pPr>
              <a:defRPr/>
            </a:pPr>
            <a:fld id="{A370D70F-C146-4148-A80B-597499669636}" type="slidenum">
              <a:rPr lang="en-US" altLang="ja-JP">
                <a:solidFill>
                  <a:prstClr val="black"/>
                </a:solidFill>
              </a:rPr>
              <a:pPr>
                <a:defRPr/>
              </a:pPr>
              <a:t>‹#›</a:t>
            </a:fld>
            <a:endParaRPr lang="en-US" altLang="ja-JP">
              <a:solidFill>
                <a:prstClr val="black"/>
              </a:solidFill>
            </a:endParaRPr>
          </a:p>
        </p:txBody>
      </p:sp>
      <p:grpSp>
        <p:nvGrpSpPr>
          <p:cNvPr id="2" name="Group 18"/>
          <p:cNvGrpSpPr>
            <a:grpSpLocks/>
          </p:cNvGrpSpPr>
          <p:nvPr/>
        </p:nvGrpSpPr>
        <p:grpSpPr bwMode="auto">
          <a:xfrm>
            <a:off x="0" y="0"/>
            <a:ext cx="9144000" cy="546100"/>
            <a:chOff x="0" y="0"/>
            <a:chExt cx="5760" cy="344"/>
          </a:xfrm>
        </p:grpSpPr>
        <p:pic>
          <p:nvPicPr>
            <p:cNvPr id="1033" name="Picture 9" descr="mlit_top"/>
            <p:cNvPicPr>
              <a:picLocks noChangeAspect="1" noChangeArrowheads="1"/>
            </p:cNvPicPr>
            <p:nvPr userDrawn="1"/>
          </p:nvPicPr>
          <p:blipFill>
            <a:blip r:embed="rId3" cstate="print"/>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2" y="0"/>
            <a:ext cx="7020658" cy="476250"/>
          </a:xfrm>
          <a:prstGeom prst="rect">
            <a:avLst/>
          </a:prstGeom>
          <a:noFill/>
          <a:ln w="9525">
            <a:noFill/>
            <a:miter lim="800000"/>
            <a:headEnd/>
            <a:tailEnd/>
          </a:ln>
        </p:spPr>
        <p:txBody>
          <a:bodyPr vert="horz" wrap="square" lIns="91409" tIns="45704" rIns="91409" bIns="45704"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6" cstate="print"/>
          <a:srcRect t="3670"/>
          <a:stretch>
            <a:fillRect/>
          </a:stretch>
        </p:blipFill>
        <p:spPr bwMode="auto">
          <a:xfrm>
            <a:off x="7593690" y="2"/>
            <a:ext cx="1550377" cy="333376"/>
          </a:xfrm>
          <a:prstGeom prst="rect">
            <a:avLst/>
          </a:prstGeom>
          <a:noFill/>
          <a:ln w="9525">
            <a:noFill/>
            <a:miter lim="800000"/>
            <a:headEnd/>
            <a:tailEnd/>
          </a:ln>
        </p:spPr>
      </p:pic>
    </p:spTree>
    <p:extLst>
      <p:ext uri="{BB962C8B-B14F-4D97-AF65-F5344CB8AC3E}">
        <p14:creationId xmlns:p14="http://schemas.microsoft.com/office/powerpoint/2010/main" val="1007611063"/>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1896"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79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5690"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7588"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422" indent="-316422" algn="l" rtl="0" eaLnBrk="0" fontAlgn="base" hangingPunct="0">
        <a:spcBef>
          <a:spcPct val="20000"/>
        </a:spcBef>
        <a:spcAft>
          <a:spcPct val="0"/>
        </a:spcAft>
        <a:buChar char="•"/>
        <a:defRPr kumimoji="1" sz="2954">
          <a:solidFill>
            <a:schemeClr val="tx1"/>
          </a:solidFill>
          <a:latin typeface="+mn-lt"/>
          <a:ea typeface="+mn-ea"/>
          <a:cs typeface="+mn-cs"/>
        </a:defRPr>
      </a:lvl1pPr>
      <a:lvl2pPr marL="685579" indent="-263684" algn="l" rtl="0" eaLnBrk="0" fontAlgn="base" hangingPunct="0">
        <a:spcBef>
          <a:spcPct val="20000"/>
        </a:spcBef>
        <a:spcAft>
          <a:spcPct val="0"/>
        </a:spcAft>
        <a:buChar char="–"/>
        <a:defRPr kumimoji="1" sz="2585">
          <a:solidFill>
            <a:schemeClr val="tx1"/>
          </a:solidFill>
          <a:latin typeface="+mn-lt"/>
          <a:ea typeface="+mn-ea"/>
        </a:defRPr>
      </a:lvl2pPr>
      <a:lvl3pPr marL="1054741" indent="-210949" algn="l" rtl="0" eaLnBrk="0" fontAlgn="base" hangingPunct="0">
        <a:spcBef>
          <a:spcPct val="20000"/>
        </a:spcBef>
        <a:spcAft>
          <a:spcPct val="0"/>
        </a:spcAft>
        <a:buChar char="•"/>
        <a:defRPr kumimoji="1" sz="2215">
          <a:solidFill>
            <a:schemeClr val="tx1"/>
          </a:solidFill>
          <a:latin typeface="+mn-lt"/>
          <a:ea typeface="+mn-ea"/>
        </a:defRPr>
      </a:lvl3pPr>
      <a:lvl4pPr marL="1476638" indent="-210949" algn="l" rtl="0" eaLnBrk="0" fontAlgn="base" hangingPunct="0">
        <a:spcBef>
          <a:spcPct val="20000"/>
        </a:spcBef>
        <a:spcAft>
          <a:spcPct val="0"/>
        </a:spcAft>
        <a:buChar char="–"/>
        <a:defRPr kumimoji="1" sz="1846">
          <a:solidFill>
            <a:schemeClr val="tx1"/>
          </a:solidFill>
          <a:latin typeface="+mn-lt"/>
          <a:ea typeface="+mn-ea"/>
        </a:defRPr>
      </a:lvl4pPr>
      <a:lvl5pPr marL="1898538" indent="-210949" algn="l" rtl="0" eaLnBrk="0" fontAlgn="base" hangingPunct="0">
        <a:spcBef>
          <a:spcPct val="20000"/>
        </a:spcBef>
        <a:spcAft>
          <a:spcPct val="0"/>
        </a:spcAft>
        <a:buChar char="»"/>
        <a:defRPr kumimoji="1" sz="1846">
          <a:solidFill>
            <a:schemeClr val="tx1"/>
          </a:solidFill>
          <a:latin typeface="+mn-lt"/>
          <a:ea typeface="+mn-ea"/>
        </a:defRPr>
      </a:lvl5pPr>
      <a:lvl6pPr marL="2320431" indent="-210949" algn="l" rtl="0" fontAlgn="base">
        <a:spcBef>
          <a:spcPct val="20000"/>
        </a:spcBef>
        <a:spcAft>
          <a:spcPct val="0"/>
        </a:spcAft>
        <a:buChar char="»"/>
        <a:defRPr kumimoji="1" sz="1846">
          <a:solidFill>
            <a:schemeClr val="tx1"/>
          </a:solidFill>
          <a:latin typeface="+mn-lt"/>
          <a:ea typeface="+mn-ea"/>
        </a:defRPr>
      </a:lvl6pPr>
      <a:lvl7pPr marL="2742327" indent="-210949" algn="l" rtl="0" fontAlgn="base">
        <a:spcBef>
          <a:spcPct val="20000"/>
        </a:spcBef>
        <a:spcAft>
          <a:spcPct val="0"/>
        </a:spcAft>
        <a:buChar char="»"/>
        <a:defRPr kumimoji="1" sz="1846">
          <a:solidFill>
            <a:schemeClr val="tx1"/>
          </a:solidFill>
          <a:latin typeface="+mn-lt"/>
          <a:ea typeface="+mn-ea"/>
        </a:defRPr>
      </a:lvl7pPr>
      <a:lvl8pPr marL="3164224" indent="-210949" algn="l" rtl="0" fontAlgn="base">
        <a:spcBef>
          <a:spcPct val="20000"/>
        </a:spcBef>
        <a:spcAft>
          <a:spcPct val="0"/>
        </a:spcAft>
        <a:buChar char="»"/>
        <a:defRPr kumimoji="1" sz="1846">
          <a:solidFill>
            <a:schemeClr val="tx1"/>
          </a:solidFill>
          <a:latin typeface="+mn-lt"/>
          <a:ea typeface="+mn-ea"/>
        </a:defRPr>
      </a:lvl8pPr>
      <a:lvl9pPr marL="3586121" indent="-21094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793" rtl="0" eaLnBrk="1" latinLnBrk="0" hangingPunct="1">
        <a:defRPr kumimoji="1" sz="1662" kern="1200">
          <a:solidFill>
            <a:schemeClr val="tx1"/>
          </a:solidFill>
          <a:latin typeface="+mn-lt"/>
          <a:ea typeface="+mn-ea"/>
          <a:cs typeface="+mn-cs"/>
        </a:defRPr>
      </a:lvl1pPr>
      <a:lvl2pPr marL="421896" algn="l" defTabSz="843793" rtl="0" eaLnBrk="1" latinLnBrk="0" hangingPunct="1">
        <a:defRPr kumimoji="1" sz="1662" kern="1200">
          <a:solidFill>
            <a:schemeClr val="tx1"/>
          </a:solidFill>
          <a:latin typeface="+mn-lt"/>
          <a:ea typeface="+mn-ea"/>
          <a:cs typeface="+mn-cs"/>
        </a:defRPr>
      </a:lvl2pPr>
      <a:lvl3pPr marL="843793" algn="l" defTabSz="843793" rtl="0" eaLnBrk="1" latinLnBrk="0" hangingPunct="1">
        <a:defRPr kumimoji="1" sz="1662" kern="1200">
          <a:solidFill>
            <a:schemeClr val="tx1"/>
          </a:solidFill>
          <a:latin typeface="+mn-lt"/>
          <a:ea typeface="+mn-ea"/>
          <a:cs typeface="+mn-cs"/>
        </a:defRPr>
      </a:lvl3pPr>
      <a:lvl4pPr marL="1265690" algn="l" defTabSz="843793" rtl="0" eaLnBrk="1" latinLnBrk="0" hangingPunct="1">
        <a:defRPr kumimoji="1" sz="1662" kern="1200">
          <a:solidFill>
            <a:schemeClr val="tx1"/>
          </a:solidFill>
          <a:latin typeface="+mn-lt"/>
          <a:ea typeface="+mn-ea"/>
          <a:cs typeface="+mn-cs"/>
        </a:defRPr>
      </a:lvl4pPr>
      <a:lvl5pPr marL="1687588" algn="l" defTabSz="843793" rtl="0" eaLnBrk="1" latinLnBrk="0" hangingPunct="1">
        <a:defRPr kumimoji="1" sz="1662" kern="1200">
          <a:solidFill>
            <a:schemeClr val="tx1"/>
          </a:solidFill>
          <a:latin typeface="+mn-lt"/>
          <a:ea typeface="+mn-ea"/>
          <a:cs typeface="+mn-cs"/>
        </a:defRPr>
      </a:lvl5pPr>
      <a:lvl6pPr marL="2109483" algn="l" defTabSz="843793" rtl="0" eaLnBrk="1" latinLnBrk="0" hangingPunct="1">
        <a:defRPr kumimoji="1" sz="1662" kern="1200">
          <a:solidFill>
            <a:schemeClr val="tx1"/>
          </a:solidFill>
          <a:latin typeface="+mn-lt"/>
          <a:ea typeface="+mn-ea"/>
          <a:cs typeface="+mn-cs"/>
        </a:defRPr>
      </a:lvl6pPr>
      <a:lvl7pPr marL="2531378" algn="l" defTabSz="843793" rtl="0" eaLnBrk="1" latinLnBrk="0" hangingPunct="1">
        <a:defRPr kumimoji="1" sz="1662" kern="1200">
          <a:solidFill>
            <a:schemeClr val="tx1"/>
          </a:solidFill>
          <a:latin typeface="+mn-lt"/>
          <a:ea typeface="+mn-ea"/>
          <a:cs typeface="+mn-cs"/>
        </a:defRPr>
      </a:lvl7pPr>
      <a:lvl8pPr marL="2953276" algn="l" defTabSz="843793" rtl="0" eaLnBrk="1" latinLnBrk="0" hangingPunct="1">
        <a:defRPr kumimoji="1" sz="1662" kern="1200">
          <a:solidFill>
            <a:schemeClr val="tx1"/>
          </a:solidFill>
          <a:latin typeface="+mn-lt"/>
          <a:ea typeface="+mn-ea"/>
          <a:cs typeface="+mn-cs"/>
        </a:defRPr>
      </a:lvl8pPr>
      <a:lvl9pPr marL="3375171" algn="l" defTabSz="84379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jp/url?sa=i&amp;source=images&amp;cd=&amp;cad=rja&amp;uact=8&amp;docid=Mew_jLteKg2eMM&amp;tbnid=TAgYsW_Q9bDP2M:&amp;ved=0CAgQjRw&amp;url=http://www.plantsindex.com/plantsindex/demo_html/demo_db/result48520.htm&amp;ei=NGZ9U7CpOsWF8gXezIGYAw&amp;psig=AFQjCNE-fAzDKDNlDcZGs06nAmUPdTbHZg&amp;ust=1400813493150703" TargetMode="Externa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static.ddmcdn.com/gif/maps/jpg/NAM_US_THEM_Watersheds.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hyperlink" Target="http://www.amazon.co.jp/exec/obidos/ASIN/4533086160/tekiro-22" TargetMode="External"/><Relationship Id="rId3" Type="http://schemas.openxmlformats.org/officeDocument/2006/relationships/hyperlink" Target="http://www.amazon.co.jp/exec/obidos/ASIN/4931238017/tekiro-22" TargetMode="External"/><Relationship Id="rId7" Type="http://schemas.openxmlformats.org/officeDocument/2006/relationships/hyperlink" Target="http://www.amazon.co.jp/exec/obidos/ASIN/4311710011/tekiro-22" TargetMode="External"/><Relationship Id="rId12" Type="http://schemas.openxmlformats.org/officeDocument/2006/relationships/hyperlink" Target="http://www.amazon.co.jp/exec/obidos/ASIN/4777051706/tekiro-22" TargetMode="External"/><Relationship Id="rId2" Type="http://schemas.openxmlformats.org/officeDocument/2006/relationships/hyperlink" Target="http://www.amazon.co.jp/exec/obidos/ASIN/4051513335/tekiro-22" TargetMode="External"/><Relationship Id="rId1" Type="http://schemas.openxmlformats.org/officeDocument/2006/relationships/slideLayout" Target="../slideLayouts/slideLayout2.xml"/><Relationship Id="rId6" Type="http://schemas.openxmlformats.org/officeDocument/2006/relationships/hyperlink" Target="http://www.amazon.co.jp/exec/obidos/ASIN/4812100399/tekiro-22" TargetMode="External"/><Relationship Id="rId11" Type="http://schemas.openxmlformats.org/officeDocument/2006/relationships/hyperlink" Target="http://www.amazon.co.jp/exec/obidos/ASIN/4560067872/tekiro-22" TargetMode="External"/><Relationship Id="rId5" Type="http://schemas.openxmlformats.org/officeDocument/2006/relationships/hyperlink" Target="http://www.amazon.co.jp/exec/obidos/ASIN/4560005923/tekiro-22" TargetMode="External"/><Relationship Id="rId10" Type="http://schemas.openxmlformats.org/officeDocument/2006/relationships/hyperlink" Target="http://www.amazon.co.jp/exec/obidos/ASIN/4560005834/tekiro-22" TargetMode="External"/><Relationship Id="rId4" Type="http://schemas.openxmlformats.org/officeDocument/2006/relationships/hyperlink" Target="http://www.amazon.co.jp/exec/obidos/ASIN/405402453X/tekiro-22" TargetMode="External"/><Relationship Id="rId9" Type="http://schemas.openxmlformats.org/officeDocument/2006/relationships/hyperlink" Target="http://www.amazon.co.jp/exec/obidos/ASIN/4478040869/tekiro-22" TargetMode="External"/><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5.emf"/></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hyperlink" Target="http://ja.wikipedia.org/wiki/1960%E5%B9%B4" TargetMode="External"/><Relationship Id="rId18" Type="http://schemas.openxmlformats.org/officeDocument/2006/relationships/hyperlink" Target="http://ja.wikipedia.org/wiki/%E6%B8%85%E6%B8%93%E9%AB%98%E6%9E%B6%E9%81%93%E8%B7%AF" TargetMode="External"/><Relationship Id="rId26" Type="http://schemas.openxmlformats.org/officeDocument/2006/relationships/hyperlink" Target="http://ja.wikipedia.org/wiki/%E5%9C%B0%E4%B8%8B%E6%B0%B4" TargetMode="External"/><Relationship Id="rId3" Type="http://schemas.openxmlformats.org/officeDocument/2006/relationships/hyperlink" Target="http://ja.wikipedia.org/wiki/%E3%82%BD%E3%82%A6%E3%83%AB%E7%89%B9%E5%88%A5%E5%B8%82" TargetMode="External"/><Relationship Id="rId21" Type="http://schemas.openxmlformats.org/officeDocument/2006/relationships/hyperlink" Target="http://ja.wikipedia.org/wiki/2003%E5%B9%B4" TargetMode="External"/><Relationship Id="rId7" Type="http://schemas.openxmlformats.org/officeDocument/2006/relationships/hyperlink" Target="http://ja.wikipedia.org/wiki/%E3%83%95%E3%82%A1%E3%82%A4%E3%83%AB:Korea-Seoul-Cheonggyecheon-2008-01.jpg" TargetMode="External"/><Relationship Id="rId12" Type="http://schemas.openxmlformats.org/officeDocument/2006/relationships/hyperlink" Target="http://ja.wikipedia.org/wiki/1950%E5%B9%B4" TargetMode="External"/><Relationship Id="rId17" Type="http://schemas.openxmlformats.org/officeDocument/2006/relationships/hyperlink" Target="http://ja.wikipedia.org/wiki/%E6%BA%9D%E6%B8%A0" TargetMode="External"/><Relationship Id="rId25" Type="http://schemas.openxmlformats.org/officeDocument/2006/relationships/hyperlink" Target="http://ja.wikipedia.org/wiki/%E5%9C%B0%E4%B8%8B%E9%89%84" TargetMode="External"/><Relationship Id="rId2" Type="http://schemas.openxmlformats.org/officeDocument/2006/relationships/hyperlink" Target="http://ja.wikipedia.org/wiki/%E5%A4%A7%E9%9F%93%E6%B0%91%E5%9B%BD" TargetMode="External"/><Relationship Id="rId16" Type="http://schemas.openxmlformats.org/officeDocument/2006/relationships/hyperlink" Target="http://ja.wikipedia.org/wiki/%E3%82%B9%E3%83%A9%E3%83%A0" TargetMode="External"/><Relationship Id="rId20" Type="http://schemas.openxmlformats.org/officeDocument/2006/relationships/hyperlink" Target="http://ja.wikipedia.org/wiki/2000%E5%B9%B4" TargetMode="Externa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hyperlink" Target="http://ja.wikipedia.org/wiki/%E6%B5%9A%E6%B8%AB" TargetMode="External"/><Relationship Id="rId24" Type="http://schemas.openxmlformats.org/officeDocument/2006/relationships/hyperlink" Target="http://ja.wikipedia.org/wiki/9%E6%9C%88" TargetMode="External"/><Relationship Id="rId5" Type="http://schemas.openxmlformats.org/officeDocument/2006/relationships/hyperlink" Target="http://ja.wikipedia.org/wiki/%E6%BC%A2%E6%B1%9F" TargetMode="External"/><Relationship Id="rId15" Type="http://schemas.openxmlformats.org/officeDocument/2006/relationships/hyperlink" Target="http://ja.wikipedia.org/wiki/%E6%9C%9D%E9%AE%AE%E6%88%A6%E4%BA%89" TargetMode="External"/><Relationship Id="rId23" Type="http://schemas.openxmlformats.org/officeDocument/2006/relationships/hyperlink" Target="http://ja.wikipedia.org/wiki/2005%E5%B9%B4" TargetMode="External"/><Relationship Id="rId10" Type="http://schemas.openxmlformats.org/officeDocument/2006/relationships/hyperlink" Target="http://ja.wikipedia.org/wiki/%E4%B8%8B%E6%B0%B4%E9%81%93" TargetMode="External"/><Relationship Id="rId19" Type="http://schemas.openxmlformats.org/officeDocument/2006/relationships/hyperlink" Target="http://ja.wikipedia.org/wiki/1971%E5%B9%B4" TargetMode="External"/><Relationship Id="rId4" Type="http://schemas.openxmlformats.org/officeDocument/2006/relationships/hyperlink" Target="http://ja.wikipedia.org/wiki/%E5%B7%9D" TargetMode="External"/><Relationship Id="rId9" Type="http://schemas.openxmlformats.org/officeDocument/2006/relationships/hyperlink" Target="http://ja.wikipedia.org/wiki/%E6%9D%8E%E6%B0%8F%E6%9C%9D%E9%AE%AE" TargetMode="External"/><Relationship Id="rId14" Type="http://schemas.openxmlformats.org/officeDocument/2006/relationships/hyperlink" Target="http://ja.wikipedia.org/wiki/%E6%B0%B4%E8%B3%AA%E6%B1%9A%E6%BF%81" TargetMode="External"/><Relationship Id="rId22" Type="http://schemas.openxmlformats.org/officeDocument/2006/relationships/hyperlink" Target="http://ja.wikipedia.org/wiki/7%E6%9C%88"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ja.wikipedia.org/wiki/%E6%B0%B4%E9%9B%A3%E4%BA%8B%E6%95%85" TargetMode="External"/><Relationship Id="rId3" Type="http://schemas.openxmlformats.org/officeDocument/2006/relationships/hyperlink" Target="http://ja.wikipedia.org/wiki/7%E6%9C%8828%E6%97%A5" TargetMode="External"/><Relationship Id="rId7" Type="http://schemas.openxmlformats.org/officeDocument/2006/relationships/hyperlink" Target="http://ja.wikipedia.org/wiki/%E9%83%BD%E8%B3%80%E5%B7%9D" TargetMode="External"/><Relationship Id="rId12" Type="http://schemas.openxmlformats.org/officeDocument/2006/relationships/image" Target="../media/image62.jpeg"/><Relationship Id="rId2" Type="http://schemas.openxmlformats.org/officeDocument/2006/relationships/hyperlink" Target="http://ja.wikipedia.org/wiki/2008%E5%B9%B4" TargetMode="External"/><Relationship Id="rId1" Type="http://schemas.openxmlformats.org/officeDocument/2006/relationships/slideLayout" Target="../slideLayouts/slideLayout12.xml"/><Relationship Id="rId6" Type="http://schemas.openxmlformats.org/officeDocument/2006/relationships/hyperlink" Target="http://ja.wikipedia.org/wiki/%E7%81%98%E5%8C%BA" TargetMode="External"/><Relationship Id="rId11" Type="http://schemas.openxmlformats.org/officeDocument/2006/relationships/hyperlink" Target="//upload.wikimedia.org/wikipedia/ja/f/f7/Toga_river_Hankyu.jpg" TargetMode="External"/><Relationship Id="rId5" Type="http://schemas.openxmlformats.org/officeDocument/2006/relationships/hyperlink" Target="http://ja.wikipedia.org/wiki/%E7%A5%9E%E6%88%B8%E5%B8%82" TargetMode="External"/><Relationship Id="rId10" Type="http://schemas.openxmlformats.org/officeDocument/2006/relationships/hyperlink" Target="http://ja.wikipedia.org/wiki/%E6%B6%88%E9%98%B2%E5%9B%A3%E5%93%A1" TargetMode="External"/><Relationship Id="rId4" Type="http://schemas.openxmlformats.org/officeDocument/2006/relationships/hyperlink" Target="http://ja.wikipedia.org/wiki/%E5%85%B5%E5%BA%AB%E7%9C%8C" TargetMode="External"/><Relationship Id="rId9" Type="http://schemas.openxmlformats.org/officeDocument/2006/relationships/hyperlink" Target="http://ja.wikipedia.org/wiki/%E9%9B%86%E4%B8%AD%E8%B1%AA%E9%9B%A8"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file:///C:\Users\Nakao\Desktop\111018china\080728toga.wmv" TargetMode="Externa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ja.wikipedia.org/wiki/%E6%9D%B1%E6%B4%8B" TargetMode="External"/><Relationship Id="rId3" Type="http://schemas.openxmlformats.org/officeDocument/2006/relationships/image" Target="../media/image69.jpeg"/><Relationship Id="rId7" Type="http://schemas.openxmlformats.org/officeDocument/2006/relationships/hyperlink" Target="http://ja.wikipedia.org/wiki/%E3%83%A0%E3%82%AE" TargetMode="External"/><Relationship Id="rId12" Type="http://schemas.openxmlformats.org/officeDocument/2006/relationships/hyperlink" Target="http://ja.wikipedia.org/wiki/%E3%83%94%E3%83%A9%E3%83%95" TargetMode="External"/><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hyperlink" Target="http://ja.wikipedia.org/wiki/%E3%82%A4%E3%82%BF%E3%83%AA%E3%82%A2" TargetMode="External"/><Relationship Id="rId11" Type="http://schemas.openxmlformats.org/officeDocument/2006/relationships/hyperlink" Target="http://ja.wikipedia.org/wiki/%E3%83%95%E3%83%A9%E3%83%B3%E3%82%B9" TargetMode="External"/><Relationship Id="rId5" Type="http://schemas.openxmlformats.org/officeDocument/2006/relationships/hyperlink" Target="http://ja.wikipedia.org/wiki/%E3%83%95%E3%83%A9%E3%82%A4%E3%83%91%E3%83%B3" TargetMode="External"/><Relationship Id="rId10" Type="http://schemas.openxmlformats.org/officeDocument/2006/relationships/hyperlink" Target="http://ja.wikipedia.org/wiki/%E6%96%99%E7%90%86" TargetMode="External"/><Relationship Id="rId4" Type="http://schemas.openxmlformats.org/officeDocument/2006/relationships/hyperlink" Target="http://ja.wikipedia.org/wiki/%E3%83%90%E3%83%AC%E3%83%B3%E3%82%B7%E3%82%A2%E8%AA%9E" TargetMode="External"/><Relationship Id="rId9" Type="http://schemas.openxmlformats.org/officeDocument/2006/relationships/hyperlink" Target="http://ja.wikipedia.org/wiki/%E7%B1%B3"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ja.wikipedia.org/wiki/%E3%83%95%E3%82%A7%E3%83%A9%E3%83%BC%E3%83%A9" TargetMode="External"/><Relationship Id="rId3" Type="http://schemas.openxmlformats.org/officeDocument/2006/relationships/hyperlink" Target="http://ja.wikipedia.org/wiki/1949%E5%B9%B4" TargetMode="External"/><Relationship Id="rId7" Type="http://schemas.openxmlformats.org/officeDocument/2006/relationships/hyperlink" Target="http://ja.wikipedia.org/wiki/%E6%B0%B4%E7%94%B0" TargetMode="External"/><Relationship Id="rId2" Type="http://schemas.openxmlformats.org/officeDocument/2006/relationships/hyperlink" Target="http://ja.wikipedia.org/wiki/%E3%82%A4%E3%82%BF%E3%83%AA%E3%82%A2%E8%AA%9E" TargetMode="External"/><Relationship Id="rId1" Type="http://schemas.openxmlformats.org/officeDocument/2006/relationships/slideLayout" Target="../slideLayouts/slideLayout2.xml"/><Relationship Id="rId6" Type="http://schemas.openxmlformats.org/officeDocument/2006/relationships/hyperlink" Target="http://ja.wikipedia.org/wiki/%E3%83%9D%E3%83%BC%E5%B7%9D" TargetMode="External"/><Relationship Id="rId5" Type="http://schemas.openxmlformats.org/officeDocument/2006/relationships/hyperlink" Target="http://ja.wikipedia.org/wiki/%E3%82%A4%E3%82%BF%E3%83%AA%E3%82%A2%E6%98%A0%E7%94%BB" TargetMode="External"/><Relationship Id="rId4" Type="http://schemas.openxmlformats.org/officeDocument/2006/relationships/hyperlink" Target="http://ja.wikipedia.org/wiki/%E3%82%B8%E3%83%A5%E3%82%BC%E3%83%83%E3%83%9A%E3%83%BB%E3%83%87%E3%83%BB%E3%82%B5%E3%83%B3%E3%83%86%E3%82%A3%E3%82%B9"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hyperlink" Target="http://en.wikipedia.org/wiki/Human_wast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emf"/></Relationships>
</file>

<file path=ppt/slides/_rels/slide75.xml.rels><?xml version="1.0" encoding="UTF-8" standalone="yes"?>
<Relationships xmlns="http://schemas.openxmlformats.org/package/2006/relationships"><Relationship Id="rId8" Type="http://schemas.openxmlformats.org/officeDocument/2006/relationships/hyperlink" Target="http://ja.wikipedia.org/wiki/%E5%B9%B3%E6%96%B9%E3%83%A1%E3%83%BC%E3%83%88%E3%83%AB" TargetMode="External"/><Relationship Id="rId3" Type="http://schemas.openxmlformats.org/officeDocument/2006/relationships/image" Target="../media/image80.jpeg"/><Relationship Id="rId7" Type="http://schemas.openxmlformats.org/officeDocument/2006/relationships/hyperlink" Target="http://ja.wikipedia.org/wiki/%E7%A7%92"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ja.wikipedia.org/wiki/%E7%AB%8B%E6%96%B9%E3%83%A1%E3%83%BC%E3%83%88%E3%83%AB" TargetMode="External"/><Relationship Id="rId5" Type="http://schemas.openxmlformats.org/officeDocument/2006/relationships/hyperlink" Target="http://ja.wikipedia.org/wiki/%E3%82%AD%E3%83%AD%E3%83%A1%E3%83%BC%E3%83%88%E3%83%AB" TargetMode="External"/><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89.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hyperlink" Target="http://ja.wikipedia.org/wiki/%E5%AE%AE%E5%B7%9D_(%E4%B8%89%E9%87%8D%E7%9C%8C)" TargetMode="External"/><Relationship Id="rId3" Type="http://schemas.openxmlformats.org/officeDocument/2006/relationships/hyperlink" Target="http://ja.wikipedia.org/wiki/%E6%BB%8B%E8%B3%80%E7%9C%8C" TargetMode="External"/><Relationship Id="rId7" Type="http://schemas.openxmlformats.org/officeDocument/2006/relationships/hyperlink" Target="http://ja.wikipedia.org/wiki/%E6%AB%9B%E7%94%B0%E5%B7%9D" TargetMode="External"/><Relationship Id="rId2" Type="http://schemas.openxmlformats.org/officeDocument/2006/relationships/hyperlink" Target="http://ja.wikipedia.org/wiki/%E6%9C%A8%E6%9B%BD%E5%B7%9D" TargetMode="External"/><Relationship Id="rId1" Type="http://schemas.openxmlformats.org/officeDocument/2006/relationships/slideLayout" Target="../slideLayouts/slideLayout2.xml"/><Relationship Id="rId6" Type="http://schemas.openxmlformats.org/officeDocument/2006/relationships/hyperlink" Target="http://ja.wikipedia.org/wiki/%E9%9B%B2%E5%87%BA%E5%B7%9D" TargetMode="External"/><Relationship Id="rId5" Type="http://schemas.openxmlformats.org/officeDocument/2006/relationships/hyperlink" Target="http://ja.wikipedia.org/wiki/%E9%88%B4%E9%B9%BF%E5%B7%9D" TargetMode="External"/><Relationship Id="rId4" Type="http://schemas.openxmlformats.org/officeDocument/2006/relationships/hyperlink" Target="http://ja.wikipedia.org/wiki/%E4%B8%89%E9%87%8D%E7%9C%8C"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blog-imgs-26-origin.fc2.com/n/e/k/nekonohige896/20110611074332bfa.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14348" y="1500174"/>
            <a:ext cx="7772400" cy="1470025"/>
          </a:xfrm>
        </p:spPr>
        <p:txBody>
          <a:bodyPr/>
          <a:lstStyle/>
          <a:p>
            <a:r>
              <a:rPr lang="ja-JP" altLang="en-US" dirty="0"/>
              <a:t>日本と世界の水資源問題</a:t>
            </a:r>
            <a:endParaRPr kumimoji="1" lang="ja-JP" altLang="en-US" dirty="0"/>
          </a:p>
        </p:txBody>
      </p:sp>
      <p:sp>
        <p:nvSpPr>
          <p:cNvPr id="3" name="サブタイトル 2"/>
          <p:cNvSpPr>
            <a:spLocks noGrp="1"/>
          </p:cNvSpPr>
          <p:nvPr>
            <p:ph type="subTitle" idx="1"/>
          </p:nvPr>
        </p:nvSpPr>
        <p:spPr>
          <a:xfrm>
            <a:off x="1371600" y="3886200"/>
            <a:ext cx="6772300" cy="2614634"/>
          </a:xfrm>
        </p:spPr>
        <p:txBody>
          <a:bodyPr/>
          <a:lstStyle/>
          <a:p>
            <a:r>
              <a:rPr kumimoji="1" lang="ja-JP" altLang="en-US" dirty="0"/>
              <a:t>加本実</a:t>
            </a:r>
            <a:endParaRPr kumimoji="1" lang="en-US" altLang="ja-JP" dirty="0"/>
          </a:p>
          <a:p>
            <a:r>
              <a:rPr lang="ja-JP" altLang="en-US" dirty="0"/>
              <a:t>国土交通大学校建設部長</a:t>
            </a:r>
            <a:endParaRPr lang="en-US" altLang="ja-JP" dirty="0"/>
          </a:p>
          <a:p>
            <a:r>
              <a:rPr lang="ja-JP" altLang="en-US" dirty="0"/>
              <a:t>平成２８年６月１１日</a:t>
            </a:r>
            <a:endParaRPr lang="en-US" altLang="ja-JP" dirty="0"/>
          </a:p>
          <a:p>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1</a:t>
            </a:fld>
            <a:endParaRPr kumimoji="1" lang="ja-JP" altLang="en-US"/>
          </a:p>
        </p:txBody>
      </p:sp>
      <p:sp>
        <p:nvSpPr>
          <p:cNvPr id="5" name="正方形/長方形 4"/>
          <p:cNvSpPr/>
          <p:nvPr/>
        </p:nvSpPr>
        <p:spPr>
          <a:xfrm>
            <a:off x="2582816" y="6131502"/>
            <a:ext cx="4035464" cy="369332"/>
          </a:xfrm>
          <a:prstGeom prst="rect">
            <a:avLst/>
          </a:prstGeom>
        </p:spPr>
        <p:txBody>
          <a:bodyPr wrap="none">
            <a:spAutoFit/>
          </a:bodyPr>
          <a:lstStyle/>
          <a:p>
            <a:r>
              <a:rPr lang="en-US" altLang="ja-JP" dirty="0"/>
              <a:t>http://whrm-kamoto.com/japanese.html</a:t>
            </a:r>
            <a:endParaRPr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0F37C07-476B-4321-A5E5-D0A1473BC6BC}" type="slidenum">
              <a:rPr kumimoji="1" lang="ja-JP" altLang="en-US" smtClean="0"/>
              <a:pPr/>
              <a:t>10</a:t>
            </a:fld>
            <a:endParaRPr kumimoji="1" lang="ja-JP" altLang="en-US"/>
          </a:p>
        </p:txBody>
      </p:sp>
      <p:pic>
        <p:nvPicPr>
          <p:cNvPr id="381954" name="Picture 2"/>
          <p:cNvPicPr>
            <a:picLocks noChangeAspect="1" noChangeArrowheads="1"/>
          </p:cNvPicPr>
          <p:nvPr/>
        </p:nvPicPr>
        <p:blipFill>
          <a:blip r:embed="rId2" cstate="print"/>
          <a:srcRect/>
          <a:stretch>
            <a:fillRect/>
          </a:stretch>
        </p:blipFill>
        <p:spPr bwMode="auto">
          <a:xfrm>
            <a:off x="357158" y="285728"/>
            <a:ext cx="5062244" cy="3214710"/>
          </a:xfrm>
          <a:prstGeom prst="rect">
            <a:avLst/>
          </a:prstGeom>
          <a:noFill/>
          <a:ln w="9525">
            <a:noFill/>
            <a:miter lim="800000"/>
            <a:headEnd/>
            <a:tailEnd/>
          </a:ln>
          <a:effectLst/>
        </p:spPr>
      </p:pic>
      <p:sp>
        <p:nvSpPr>
          <p:cNvPr id="5" name="正方形/長方形 4"/>
          <p:cNvSpPr/>
          <p:nvPr/>
        </p:nvSpPr>
        <p:spPr>
          <a:xfrm>
            <a:off x="5643570" y="1214422"/>
            <a:ext cx="3071834" cy="923330"/>
          </a:xfrm>
          <a:prstGeom prst="rect">
            <a:avLst/>
          </a:prstGeom>
        </p:spPr>
        <p:txBody>
          <a:bodyPr wrap="square">
            <a:spAutoFit/>
          </a:bodyPr>
          <a:lstStyle/>
          <a:p>
            <a:r>
              <a:rPr lang="en-GB" altLang="ja-JP" b="1" dirty="0"/>
              <a:t>Overview of the Hydrology</a:t>
            </a:r>
          </a:p>
          <a:p>
            <a:r>
              <a:rPr lang="en-GB" altLang="ja-JP" b="1" dirty="0"/>
              <a:t>of the Mekong Basin </a:t>
            </a:r>
            <a:r>
              <a:rPr lang="en-GB" altLang="ja-JP" b="1" i="1" dirty="0"/>
              <a:t>November 2005 MRC</a:t>
            </a:r>
            <a:endParaRPr lang="ja-JP" altLang="en-US" dirty="0"/>
          </a:p>
        </p:txBody>
      </p:sp>
      <p:graphicFrame>
        <p:nvGraphicFramePr>
          <p:cNvPr id="7" name="グラフ 6"/>
          <p:cNvGraphicFramePr/>
          <p:nvPr/>
        </p:nvGraphicFramePr>
        <p:xfrm>
          <a:off x="1643042" y="3571876"/>
          <a:ext cx="4214842"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世界の水資源量等</a:t>
            </a:r>
          </a:p>
        </p:txBody>
      </p:sp>
      <p:graphicFrame>
        <p:nvGraphicFramePr>
          <p:cNvPr id="5" name="コンテンツ プレースホルダ 4"/>
          <p:cNvGraphicFramePr>
            <a:graphicFrameLocks noGrp="1"/>
          </p:cNvGraphicFramePr>
          <p:nvPr>
            <p:ph idx="1"/>
          </p:nvPr>
        </p:nvGraphicFramePr>
        <p:xfrm>
          <a:off x="457200" y="1600200"/>
          <a:ext cx="8229600" cy="4892040"/>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371600">
                  <a:extLst>
                    <a:ext uri="{9D8B030D-6E8A-4147-A177-3AD203B41FA5}">
                      <a16:colId xmlns="" xmlns:a16="http://schemas.microsoft.com/office/drawing/2014/main" val="20005"/>
                    </a:ext>
                  </a:extLst>
                </a:gridCol>
              </a:tblGrid>
              <a:tr h="370840">
                <a:tc>
                  <a:txBody>
                    <a:bodyPr/>
                    <a:lstStyle/>
                    <a:p>
                      <a:r>
                        <a:rPr kumimoji="1" lang="ja-JP" altLang="en-US" dirty="0"/>
                        <a:t>国名</a:t>
                      </a:r>
                    </a:p>
                  </a:txBody>
                  <a:tcPr/>
                </a:tc>
                <a:tc>
                  <a:txBody>
                    <a:bodyPr/>
                    <a:lstStyle/>
                    <a:p>
                      <a:r>
                        <a:rPr kumimoji="1" lang="ja-JP" altLang="en-US" dirty="0"/>
                        <a:t>③平均降水量</a:t>
                      </a:r>
                      <a:endParaRPr kumimoji="1" lang="en-US" altLang="ja-JP" dirty="0"/>
                    </a:p>
                    <a:p>
                      <a:r>
                        <a:rPr kumimoji="1" lang="en-US" altLang="ja-JP" dirty="0"/>
                        <a:t>(mm/</a:t>
                      </a:r>
                      <a:r>
                        <a:rPr kumimoji="1" lang="ja-JP" altLang="en-US" dirty="0"/>
                        <a:t>年</a:t>
                      </a:r>
                      <a:r>
                        <a:rPr kumimoji="1" lang="en-US" altLang="ja-JP" dirty="0"/>
                        <a:t>)</a:t>
                      </a:r>
                      <a:endParaRPr kumimoji="1" lang="ja-JP" altLang="en-US" dirty="0"/>
                    </a:p>
                  </a:txBody>
                  <a:tcPr/>
                </a:tc>
                <a:tc>
                  <a:txBody>
                    <a:bodyPr/>
                    <a:lstStyle/>
                    <a:p>
                      <a:r>
                        <a:rPr kumimoji="1" lang="ja-JP" altLang="en-US" dirty="0"/>
                        <a:t>④年降水総量</a:t>
                      </a:r>
                      <a:endParaRPr kumimoji="1" lang="en-US" altLang="ja-JP" dirty="0"/>
                    </a:p>
                    <a:p>
                      <a:r>
                        <a:rPr kumimoji="1" lang="en-US" altLang="ja-JP" dirty="0"/>
                        <a:t>(km^3/</a:t>
                      </a:r>
                      <a:r>
                        <a:rPr kumimoji="1" lang="ja-JP" altLang="en-US" dirty="0"/>
                        <a:t>年</a:t>
                      </a:r>
                      <a:r>
                        <a:rPr kumimoji="1" lang="en-US" altLang="ja-JP" dirty="0"/>
                        <a:t>)</a:t>
                      </a:r>
                      <a:r>
                        <a:rPr kumimoji="1" lang="ja-JP" altLang="en-US" dirty="0"/>
                        <a:t>　</a:t>
                      </a:r>
                    </a:p>
                  </a:txBody>
                  <a:tcPr/>
                </a:tc>
                <a:tc>
                  <a:txBody>
                    <a:bodyPr/>
                    <a:lstStyle/>
                    <a:p>
                      <a:r>
                        <a:rPr kumimoji="1" lang="ja-JP" altLang="en-US" dirty="0"/>
                        <a:t>⑥水資源量</a:t>
                      </a:r>
                      <a:endParaRPr kumimoji="1" lang="en-US" altLang="ja-JP" dirty="0"/>
                    </a:p>
                    <a:p>
                      <a:endParaRPr kumimoji="1" lang="en-US" altLang="ja-JP" dirty="0"/>
                    </a:p>
                    <a:p>
                      <a:r>
                        <a:rPr kumimoji="1" lang="en-US" altLang="ja-JP" dirty="0"/>
                        <a:t>(km^3/</a:t>
                      </a:r>
                      <a:r>
                        <a:rPr kumimoji="1" lang="ja-JP" altLang="en-US" dirty="0"/>
                        <a:t>年</a:t>
                      </a:r>
                      <a:r>
                        <a:rPr kumimoji="1" lang="en-US" altLang="ja-JP" dirty="0"/>
                        <a:t>)</a:t>
                      </a:r>
                      <a:endParaRPr kumimoji="1" lang="ja-JP" altLang="en-US" dirty="0"/>
                    </a:p>
                  </a:txBody>
                  <a:tcPr/>
                </a:tc>
                <a:tc>
                  <a:txBody>
                    <a:bodyPr/>
                    <a:lstStyle/>
                    <a:p>
                      <a:r>
                        <a:rPr kumimoji="1" lang="ja-JP" altLang="en-US" dirty="0"/>
                        <a:t>⑧水使用量</a:t>
                      </a:r>
                      <a:endParaRPr kumimoji="1" lang="en-US" altLang="ja-JP" dirty="0"/>
                    </a:p>
                    <a:p>
                      <a:endParaRPr kumimoji="1" lang="en-US" altLang="ja-JP" dirty="0"/>
                    </a:p>
                    <a:p>
                      <a:r>
                        <a:rPr kumimoji="1" lang="en-US" altLang="ja-JP" dirty="0"/>
                        <a:t>(km^3/</a:t>
                      </a:r>
                      <a:r>
                        <a:rPr kumimoji="1" lang="ja-JP" altLang="en-US" dirty="0"/>
                        <a:t>年</a:t>
                      </a:r>
                      <a:r>
                        <a:rPr kumimoji="1" lang="en-US" altLang="ja-JP" dirty="0"/>
                        <a:t>)</a:t>
                      </a:r>
                      <a:endParaRPr kumimoji="1" lang="ja-JP" altLang="en-US" dirty="0"/>
                    </a:p>
                  </a:txBody>
                  <a:tcPr/>
                </a:tc>
                <a:tc>
                  <a:txBody>
                    <a:bodyPr/>
                    <a:lstStyle/>
                    <a:p>
                      <a:r>
                        <a:rPr kumimoji="1" lang="ja-JP" altLang="en-US" dirty="0"/>
                        <a:t>⑨水資源使用率</a:t>
                      </a:r>
                      <a:endParaRPr kumimoji="1" lang="en-US" altLang="ja-JP" dirty="0"/>
                    </a:p>
                    <a:p>
                      <a:r>
                        <a:rPr kumimoji="1" lang="en-US" altLang="ja-JP" dirty="0"/>
                        <a:t>(</a:t>
                      </a:r>
                      <a:r>
                        <a:rPr kumimoji="1" lang="ja-JP" altLang="en-US" dirty="0"/>
                        <a:t>⑧</a:t>
                      </a:r>
                      <a:r>
                        <a:rPr kumimoji="1" lang="en-US" altLang="ja-JP" dirty="0"/>
                        <a:t>÷</a:t>
                      </a:r>
                      <a:r>
                        <a:rPr kumimoji="1" lang="ja-JP" altLang="en-US" dirty="0"/>
                        <a:t>⑥</a:t>
                      </a:r>
                      <a:r>
                        <a:rPr kumimoji="1" lang="en-US" altLang="ja-JP" dirty="0"/>
                        <a:t>)</a:t>
                      </a:r>
                      <a:r>
                        <a:rPr kumimoji="1" lang="ja-JP" altLang="en-US" dirty="0"/>
                        <a:t>％</a:t>
                      </a:r>
                    </a:p>
                  </a:txBody>
                  <a:tcPr/>
                </a:tc>
                <a:extLst>
                  <a:ext uri="{0D108BD9-81ED-4DB2-BD59-A6C34878D82A}">
                    <a16:rowId xmlns="" xmlns:a16="http://schemas.microsoft.com/office/drawing/2014/main" val="10000"/>
                  </a:ext>
                </a:extLst>
              </a:tr>
              <a:tr h="370840">
                <a:tc>
                  <a:txBody>
                    <a:bodyPr/>
                    <a:lstStyle/>
                    <a:p>
                      <a:r>
                        <a:rPr kumimoji="1" lang="ja-JP" altLang="en-US" dirty="0"/>
                        <a:t>世界</a:t>
                      </a:r>
                    </a:p>
                  </a:txBody>
                  <a:tcPr/>
                </a:tc>
                <a:tc>
                  <a:txBody>
                    <a:bodyPr/>
                    <a:lstStyle/>
                    <a:p>
                      <a:pPr algn="r"/>
                      <a:r>
                        <a:rPr kumimoji="1" lang="en-US" altLang="ja-JP" dirty="0"/>
                        <a:t>807</a:t>
                      </a:r>
                      <a:endParaRPr kumimoji="1" lang="ja-JP" altLang="en-US" dirty="0"/>
                    </a:p>
                  </a:txBody>
                  <a:tcPr/>
                </a:tc>
                <a:tc>
                  <a:txBody>
                    <a:bodyPr/>
                    <a:lstStyle/>
                    <a:p>
                      <a:pPr algn="r"/>
                      <a:r>
                        <a:rPr kumimoji="1" lang="en-US" altLang="ja-JP" dirty="0"/>
                        <a:t>107,947</a:t>
                      </a:r>
                      <a:endParaRPr kumimoji="1" lang="ja-JP" altLang="en-US" dirty="0"/>
                    </a:p>
                  </a:txBody>
                  <a:tcPr/>
                </a:tc>
                <a:tc>
                  <a:txBody>
                    <a:bodyPr/>
                    <a:lstStyle/>
                    <a:p>
                      <a:pPr algn="r"/>
                      <a:r>
                        <a:rPr kumimoji="1" lang="en-US" altLang="ja-JP" dirty="0"/>
                        <a:t>53,687</a:t>
                      </a:r>
                      <a:endParaRPr kumimoji="1" lang="ja-JP" altLang="en-US" dirty="0"/>
                    </a:p>
                  </a:txBody>
                  <a:tcPr/>
                </a:tc>
                <a:tc>
                  <a:txBody>
                    <a:bodyPr/>
                    <a:lstStyle/>
                    <a:p>
                      <a:pPr algn="r"/>
                      <a:r>
                        <a:rPr kumimoji="1" lang="en-US" altLang="ja-JP" dirty="0"/>
                        <a:t>3,886</a:t>
                      </a:r>
                      <a:endParaRPr kumimoji="1" lang="ja-JP" altLang="en-US" dirty="0"/>
                    </a:p>
                  </a:txBody>
                  <a:tcPr/>
                </a:tc>
                <a:tc>
                  <a:txBody>
                    <a:bodyPr/>
                    <a:lstStyle/>
                    <a:p>
                      <a:pPr algn="r"/>
                      <a:r>
                        <a:rPr kumimoji="1" lang="en-US" altLang="ja-JP" dirty="0"/>
                        <a:t>7</a:t>
                      </a:r>
                      <a:endParaRPr kumimoji="1" lang="ja-JP" altLang="en-US" dirty="0"/>
                    </a:p>
                  </a:txBody>
                  <a:tcPr/>
                </a:tc>
                <a:extLst>
                  <a:ext uri="{0D108BD9-81ED-4DB2-BD59-A6C34878D82A}">
                    <a16:rowId xmlns="" xmlns:a16="http://schemas.microsoft.com/office/drawing/2014/main" val="10001"/>
                  </a:ext>
                </a:extLst>
              </a:tr>
              <a:tr h="370840">
                <a:tc>
                  <a:txBody>
                    <a:bodyPr/>
                    <a:lstStyle/>
                    <a:p>
                      <a:r>
                        <a:rPr kumimoji="1" lang="ja-JP" altLang="en-US" dirty="0"/>
                        <a:t>カナダ</a:t>
                      </a:r>
                    </a:p>
                  </a:txBody>
                  <a:tcPr/>
                </a:tc>
                <a:tc>
                  <a:txBody>
                    <a:bodyPr/>
                    <a:lstStyle/>
                    <a:p>
                      <a:pPr algn="r"/>
                      <a:r>
                        <a:rPr kumimoji="1" lang="en-US" altLang="ja-JP" dirty="0"/>
                        <a:t>537</a:t>
                      </a:r>
                      <a:endParaRPr kumimoji="1" lang="ja-JP" altLang="en-US" dirty="0"/>
                    </a:p>
                  </a:txBody>
                  <a:tcPr/>
                </a:tc>
                <a:tc>
                  <a:txBody>
                    <a:bodyPr/>
                    <a:lstStyle/>
                    <a:p>
                      <a:pPr algn="r"/>
                      <a:r>
                        <a:rPr kumimoji="1" lang="en-US" altLang="ja-JP" dirty="0"/>
                        <a:t>5,362</a:t>
                      </a:r>
                      <a:endParaRPr kumimoji="1" lang="ja-JP" altLang="en-US" dirty="0"/>
                    </a:p>
                  </a:txBody>
                  <a:tcPr/>
                </a:tc>
                <a:tc>
                  <a:txBody>
                    <a:bodyPr/>
                    <a:lstStyle/>
                    <a:p>
                      <a:pPr algn="r"/>
                      <a:r>
                        <a:rPr kumimoji="1" lang="en-US" altLang="ja-JP" dirty="0"/>
                        <a:t>2,902</a:t>
                      </a:r>
                      <a:endParaRPr kumimoji="1" lang="ja-JP" altLang="en-US" dirty="0"/>
                    </a:p>
                  </a:txBody>
                  <a:tcPr/>
                </a:tc>
                <a:tc>
                  <a:txBody>
                    <a:bodyPr/>
                    <a:lstStyle/>
                    <a:p>
                      <a:pPr algn="r"/>
                      <a:r>
                        <a:rPr kumimoji="1" lang="en-US" altLang="ja-JP" dirty="0"/>
                        <a:t>46.0</a:t>
                      </a:r>
                      <a:endParaRPr kumimoji="1" lang="ja-JP" altLang="en-US" dirty="0"/>
                    </a:p>
                  </a:txBody>
                  <a:tcPr/>
                </a:tc>
                <a:tc>
                  <a:txBody>
                    <a:bodyPr/>
                    <a:lstStyle/>
                    <a:p>
                      <a:pPr algn="r"/>
                      <a:r>
                        <a:rPr kumimoji="1" lang="en-US" altLang="ja-JP" dirty="0"/>
                        <a:t>2</a:t>
                      </a:r>
                      <a:endParaRPr kumimoji="1" lang="ja-JP" altLang="en-US" dirty="0"/>
                    </a:p>
                  </a:txBody>
                  <a:tcPr/>
                </a:tc>
                <a:extLst>
                  <a:ext uri="{0D108BD9-81ED-4DB2-BD59-A6C34878D82A}">
                    <a16:rowId xmlns="" xmlns:a16="http://schemas.microsoft.com/office/drawing/2014/main" val="10002"/>
                  </a:ext>
                </a:extLst>
              </a:tr>
              <a:tr h="370840">
                <a:tc>
                  <a:txBody>
                    <a:bodyPr/>
                    <a:lstStyle/>
                    <a:p>
                      <a:r>
                        <a:rPr kumimoji="1" lang="ja-JP" altLang="en-US" dirty="0"/>
                        <a:t>アメリカ</a:t>
                      </a:r>
                    </a:p>
                  </a:txBody>
                  <a:tcPr/>
                </a:tc>
                <a:tc>
                  <a:txBody>
                    <a:bodyPr/>
                    <a:lstStyle/>
                    <a:p>
                      <a:pPr algn="r"/>
                      <a:r>
                        <a:rPr kumimoji="1" lang="en-US" altLang="ja-JP" dirty="0"/>
                        <a:t>715</a:t>
                      </a:r>
                      <a:endParaRPr kumimoji="1" lang="ja-JP" altLang="en-US" dirty="0"/>
                    </a:p>
                  </a:txBody>
                  <a:tcPr/>
                </a:tc>
                <a:tc>
                  <a:txBody>
                    <a:bodyPr/>
                    <a:lstStyle/>
                    <a:p>
                      <a:pPr algn="r"/>
                      <a:r>
                        <a:rPr kumimoji="1" lang="en-US" altLang="ja-JP" dirty="0"/>
                        <a:t>7,030</a:t>
                      </a:r>
                      <a:endParaRPr kumimoji="1" lang="ja-JP" altLang="en-US" dirty="0"/>
                    </a:p>
                  </a:txBody>
                  <a:tcPr/>
                </a:tc>
                <a:tc>
                  <a:txBody>
                    <a:bodyPr/>
                    <a:lstStyle/>
                    <a:p>
                      <a:pPr algn="r"/>
                      <a:r>
                        <a:rPr kumimoji="1" lang="en-US" altLang="ja-JP" dirty="0"/>
                        <a:t>3,069</a:t>
                      </a:r>
                      <a:endParaRPr kumimoji="1" lang="ja-JP" altLang="en-US" dirty="0"/>
                    </a:p>
                  </a:txBody>
                  <a:tcPr/>
                </a:tc>
                <a:tc>
                  <a:txBody>
                    <a:bodyPr/>
                    <a:lstStyle/>
                    <a:p>
                      <a:pPr algn="r"/>
                      <a:r>
                        <a:rPr kumimoji="1" lang="en-US" altLang="ja-JP" dirty="0"/>
                        <a:t>478.4</a:t>
                      </a:r>
                      <a:endParaRPr kumimoji="1" lang="ja-JP" altLang="en-US" dirty="0"/>
                    </a:p>
                  </a:txBody>
                  <a:tcPr/>
                </a:tc>
                <a:tc>
                  <a:txBody>
                    <a:bodyPr/>
                    <a:lstStyle/>
                    <a:p>
                      <a:pPr algn="r"/>
                      <a:r>
                        <a:rPr kumimoji="1" lang="en-US" altLang="ja-JP" dirty="0"/>
                        <a:t>16</a:t>
                      </a:r>
                      <a:endParaRPr kumimoji="1" lang="ja-JP" altLang="en-US" dirty="0"/>
                    </a:p>
                  </a:txBody>
                  <a:tcPr/>
                </a:tc>
                <a:extLst>
                  <a:ext uri="{0D108BD9-81ED-4DB2-BD59-A6C34878D82A}">
                    <a16:rowId xmlns="" xmlns:a16="http://schemas.microsoft.com/office/drawing/2014/main" val="10003"/>
                  </a:ext>
                </a:extLst>
              </a:tr>
              <a:tr h="370840">
                <a:tc>
                  <a:txBody>
                    <a:bodyPr/>
                    <a:lstStyle/>
                    <a:p>
                      <a:r>
                        <a:rPr kumimoji="1" lang="ja-JP" altLang="en-US" dirty="0"/>
                        <a:t>日本</a:t>
                      </a:r>
                    </a:p>
                  </a:txBody>
                  <a:tcPr/>
                </a:tc>
                <a:tc>
                  <a:txBody>
                    <a:bodyPr/>
                    <a:lstStyle/>
                    <a:p>
                      <a:pPr algn="r"/>
                      <a:r>
                        <a:rPr kumimoji="1" lang="en-US" altLang="ja-JP" dirty="0"/>
                        <a:t>1,668</a:t>
                      </a:r>
                      <a:endParaRPr kumimoji="1" lang="ja-JP" altLang="en-US" dirty="0"/>
                    </a:p>
                  </a:txBody>
                  <a:tcPr/>
                </a:tc>
                <a:tc>
                  <a:txBody>
                    <a:bodyPr/>
                    <a:lstStyle/>
                    <a:p>
                      <a:pPr algn="r"/>
                      <a:r>
                        <a:rPr kumimoji="1" lang="en-US" altLang="ja-JP" dirty="0"/>
                        <a:t>630</a:t>
                      </a:r>
                      <a:endParaRPr kumimoji="1" lang="ja-JP" altLang="en-US" dirty="0"/>
                    </a:p>
                  </a:txBody>
                  <a:tcPr/>
                </a:tc>
                <a:tc>
                  <a:txBody>
                    <a:bodyPr/>
                    <a:lstStyle/>
                    <a:p>
                      <a:pPr algn="r"/>
                      <a:r>
                        <a:rPr kumimoji="1" lang="en-US" altLang="ja-JP" dirty="0"/>
                        <a:t>430</a:t>
                      </a:r>
                      <a:endParaRPr kumimoji="1" lang="ja-JP" altLang="en-US" dirty="0"/>
                    </a:p>
                  </a:txBody>
                  <a:tcPr/>
                </a:tc>
                <a:tc>
                  <a:txBody>
                    <a:bodyPr/>
                    <a:lstStyle/>
                    <a:p>
                      <a:pPr algn="r"/>
                      <a:r>
                        <a:rPr kumimoji="1" lang="en-US" altLang="ja-JP" dirty="0"/>
                        <a:t>90.0</a:t>
                      </a:r>
                      <a:endParaRPr kumimoji="1" lang="ja-JP" altLang="en-US" dirty="0"/>
                    </a:p>
                  </a:txBody>
                  <a:tcPr/>
                </a:tc>
                <a:tc>
                  <a:txBody>
                    <a:bodyPr/>
                    <a:lstStyle/>
                    <a:p>
                      <a:pPr algn="r"/>
                      <a:r>
                        <a:rPr kumimoji="1" lang="en-US" altLang="ja-JP" dirty="0"/>
                        <a:t>21</a:t>
                      </a:r>
                      <a:endParaRPr kumimoji="1" lang="ja-JP" altLang="en-US" dirty="0"/>
                    </a:p>
                  </a:txBody>
                  <a:tcPr/>
                </a:tc>
                <a:extLst>
                  <a:ext uri="{0D108BD9-81ED-4DB2-BD59-A6C34878D82A}">
                    <a16:rowId xmlns="" xmlns:a16="http://schemas.microsoft.com/office/drawing/2014/main" val="10004"/>
                  </a:ext>
                </a:extLst>
              </a:tr>
              <a:tr h="370840">
                <a:tc>
                  <a:txBody>
                    <a:bodyPr/>
                    <a:lstStyle/>
                    <a:p>
                      <a:r>
                        <a:rPr kumimoji="1" lang="ja-JP" altLang="en-US" dirty="0"/>
                        <a:t>中国</a:t>
                      </a:r>
                    </a:p>
                  </a:txBody>
                  <a:tcPr/>
                </a:tc>
                <a:tc>
                  <a:txBody>
                    <a:bodyPr/>
                    <a:lstStyle/>
                    <a:p>
                      <a:pPr algn="r"/>
                      <a:r>
                        <a:rPr kumimoji="1" lang="en-US" altLang="ja-JP" dirty="0"/>
                        <a:t>645</a:t>
                      </a:r>
                      <a:endParaRPr kumimoji="1" lang="ja-JP" altLang="en-US" dirty="0"/>
                    </a:p>
                  </a:txBody>
                  <a:tcPr/>
                </a:tc>
                <a:tc>
                  <a:txBody>
                    <a:bodyPr/>
                    <a:lstStyle/>
                    <a:p>
                      <a:pPr algn="r"/>
                      <a:r>
                        <a:rPr kumimoji="1" lang="en-US" altLang="ja-JP" dirty="0"/>
                        <a:t>6,192</a:t>
                      </a:r>
                      <a:endParaRPr kumimoji="1" lang="ja-JP" altLang="en-US" dirty="0"/>
                    </a:p>
                  </a:txBody>
                  <a:tcPr/>
                </a:tc>
                <a:tc>
                  <a:txBody>
                    <a:bodyPr/>
                    <a:lstStyle/>
                    <a:p>
                      <a:pPr algn="r"/>
                      <a:r>
                        <a:rPr kumimoji="1" lang="en-US" altLang="ja-JP" dirty="0"/>
                        <a:t>2,840</a:t>
                      </a:r>
                      <a:endParaRPr kumimoji="1" lang="ja-JP" altLang="en-US" dirty="0"/>
                    </a:p>
                  </a:txBody>
                  <a:tcPr/>
                </a:tc>
                <a:tc>
                  <a:txBody>
                    <a:bodyPr/>
                    <a:lstStyle/>
                    <a:p>
                      <a:pPr algn="r"/>
                      <a:r>
                        <a:rPr kumimoji="1" lang="en-US" altLang="ja-JP" dirty="0"/>
                        <a:t>554.1</a:t>
                      </a:r>
                      <a:endParaRPr kumimoji="1" lang="ja-JP" altLang="en-US" dirty="0"/>
                    </a:p>
                  </a:txBody>
                  <a:tcPr/>
                </a:tc>
                <a:tc>
                  <a:txBody>
                    <a:bodyPr/>
                    <a:lstStyle/>
                    <a:p>
                      <a:pPr algn="r"/>
                      <a:r>
                        <a:rPr kumimoji="1" lang="en-US" altLang="ja-JP" dirty="0"/>
                        <a:t>20</a:t>
                      </a:r>
                      <a:endParaRPr kumimoji="1" lang="ja-JP" altLang="en-US" dirty="0"/>
                    </a:p>
                  </a:txBody>
                  <a:tcPr/>
                </a:tc>
                <a:extLst>
                  <a:ext uri="{0D108BD9-81ED-4DB2-BD59-A6C34878D82A}">
                    <a16:rowId xmlns="" xmlns:a16="http://schemas.microsoft.com/office/drawing/2014/main" val="10005"/>
                  </a:ext>
                </a:extLst>
              </a:tr>
              <a:tr h="370840">
                <a:tc>
                  <a:txBody>
                    <a:bodyPr/>
                    <a:lstStyle/>
                    <a:p>
                      <a:r>
                        <a:rPr kumimoji="1" lang="ja-JP" altLang="en-US" dirty="0"/>
                        <a:t>イラン</a:t>
                      </a:r>
                    </a:p>
                  </a:txBody>
                  <a:tcPr/>
                </a:tc>
                <a:tc>
                  <a:txBody>
                    <a:bodyPr/>
                    <a:lstStyle/>
                    <a:p>
                      <a:pPr algn="r"/>
                      <a:r>
                        <a:rPr kumimoji="1" lang="en-US" altLang="ja-JP" dirty="0"/>
                        <a:t>228</a:t>
                      </a:r>
                      <a:endParaRPr kumimoji="1" lang="ja-JP" altLang="en-US" dirty="0"/>
                    </a:p>
                  </a:txBody>
                  <a:tcPr/>
                </a:tc>
                <a:tc>
                  <a:txBody>
                    <a:bodyPr/>
                    <a:lstStyle/>
                    <a:p>
                      <a:pPr algn="r"/>
                      <a:r>
                        <a:rPr kumimoji="1" lang="en-US" altLang="ja-JP" dirty="0"/>
                        <a:t>398</a:t>
                      </a:r>
                      <a:endParaRPr kumimoji="1" lang="ja-JP" altLang="en-US" dirty="0"/>
                    </a:p>
                  </a:txBody>
                  <a:tcPr/>
                </a:tc>
                <a:tc>
                  <a:txBody>
                    <a:bodyPr/>
                    <a:lstStyle/>
                    <a:p>
                      <a:pPr algn="r"/>
                      <a:r>
                        <a:rPr kumimoji="1" lang="en-US" altLang="ja-JP" dirty="0"/>
                        <a:t>138</a:t>
                      </a:r>
                      <a:endParaRPr kumimoji="1" lang="ja-JP" altLang="en-US" dirty="0"/>
                    </a:p>
                  </a:txBody>
                  <a:tcPr/>
                </a:tc>
                <a:tc>
                  <a:txBody>
                    <a:bodyPr/>
                    <a:lstStyle/>
                    <a:p>
                      <a:pPr algn="r"/>
                      <a:r>
                        <a:rPr kumimoji="1" lang="en-US" altLang="ja-JP" dirty="0"/>
                        <a:t>93.3</a:t>
                      </a:r>
                      <a:endParaRPr kumimoji="1" lang="ja-JP" altLang="en-US" dirty="0"/>
                    </a:p>
                  </a:txBody>
                  <a:tcPr/>
                </a:tc>
                <a:tc>
                  <a:txBody>
                    <a:bodyPr/>
                    <a:lstStyle/>
                    <a:p>
                      <a:pPr algn="r"/>
                      <a:r>
                        <a:rPr kumimoji="1" lang="en-US" altLang="ja-JP" dirty="0"/>
                        <a:t>68</a:t>
                      </a:r>
                      <a:endParaRPr kumimoji="1" lang="ja-JP" altLang="en-US" dirty="0"/>
                    </a:p>
                  </a:txBody>
                  <a:tcPr/>
                </a:tc>
                <a:extLst>
                  <a:ext uri="{0D108BD9-81ED-4DB2-BD59-A6C34878D82A}">
                    <a16:rowId xmlns="" xmlns:a16="http://schemas.microsoft.com/office/drawing/2014/main" val="10006"/>
                  </a:ext>
                </a:extLst>
              </a:tr>
              <a:tr h="370840">
                <a:tc>
                  <a:txBody>
                    <a:bodyPr/>
                    <a:lstStyle/>
                    <a:p>
                      <a:r>
                        <a:rPr kumimoji="1" lang="ja-JP" altLang="en-US" dirty="0"/>
                        <a:t>韓国</a:t>
                      </a:r>
                    </a:p>
                  </a:txBody>
                  <a:tcPr/>
                </a:tc>
                <a:tc>
                  <a:txBody>
                    <a:bodyPr/>
                    <a:lstStyle/>
                    <a:p>
                      <a:pPr algn="r"/>
                      <a:r>
                        <a:rPr kumimoji="1" lang="en-US" altLang="ja-JP" dirty="0"/>
                        <a:t>1,274</a:t>
                      </a:r>
                      <a:endParaRPr kumimoji="1" lang="ja-JP" altLang="en-US" dirty="0"/>
                    </a:p>
                  </a:txBody>
                  <a:tcPr/>
                </a:tc>
                <a:tc>
                  <a:txBody>
                    <a:bodyPr/>
                    <a:lstStyle/>
                    <a:p>
                      <a:pPr algn="r"/>
                      <a:r>
                        <a:rPr kumimoji="1" lang="en-US" altLang="ja-JP" dirty="0"/>
                        <a:t>127</a:t>
                      </a:r>
                      <a:endParaRPr kumimoji="1" lang="ja-JP" altLang="en-US" dirty="0"/>
                    </a:p>
                  </a:txBody>
                  <a:tcPr/>
                </a:tc>
                <a:tc>
                  <a:txBody>
                    <a:bodyPr/>
                    <a:lstStyle/>
                    <a:p>
                      <a:pPr algn="r"/>
                      <a:r>
                        <a:rPr kumimoji="1" lang="en-US" altLang="ja-JP" dirty="0"/>
                        <a:t>70</a:t>
                      </a:r>
                      <a:endParaRPr kumimoji="1" lang="ja-JP" altLang="en-US" dirty="0"/>
                    </a:p>
                  </a:txBody>
                  <a:tcPr/>
                </a:tc>
                <a:tc>
                  <a:txBody>
                    <a:bodyPr/>
                    <a:lstStyle/>
                    <a:p>
                      <a:pPr algn="r"/>
                      <a:r>
                        <a:rPr kumimoji="1" lang="en-US" altLang="ja-JP" dirty="0"/>
                        <a:t>25.5</a:t>
                      </a:r>
                      <a:endParaRPr kumimoji="1" lang="ja-JP" altLang="en-US" dirty="0"/>
                    </a:p>
                  </a:txBody>
                  <a:tcPr/>
                </a:tc>
                <a:tc>
                  <a:txBody>
                    <a:bodyPr/>
                    <a:lstStyle/>
                    <a:p>
                      <a:pPr algn="r"/>
                      <a:r>
                        <a:rPr kumimoji="1" lang="en-US" altLang="ja-JP" dirty="0"/>
                        <a:t>37</a:t>
                      </a:r>
                      <a:endParaRPr kumimoji="1" lang="ja-JP" altLang="en-US" dirty="0"/>
                    </a:p>
                  </a:txBody>
                  <a:tcPr/>
                </a:tc>
                <a:extLst>
                  <a:ext uri="{0D108BD9-81ED-4DB2-BD59-A6C34878D82A}">
                    <a16:rowId xmlns="" xmlns:a16="http://schemas.microsoft.com/office/drawing/2014/main" val="10007"/>
                  </a:ext>
                </a:extLst>
              </a:tr>
              <a:tr h="370840">
                <a:tc>
                  <a:txBody>
                    <a:bodyPr/>
                    <a:lstStyle/>
                    <a:p>
                      <a:r>
                        <a:rPr kumimoji="1" lang="ja-JP" altLang="en-US" dirty="0"/>
                        <a:t>エジプト</a:t>
                      </a:r>
                    </a:p>
                  </a:txBody>
                  <a:tcPr/>
                </a:tc>
                <a:tc>
                  <a:txBody>
                    <a:bodyPr/>
                    <a:lstStyle/>
                    <a:p>
                      <a:pPr algn="r"/>
                      <a:r>
                        <a:rPr kumimoji="1" lang="en-US" altLang="ja-JP" dirty="0"/>
                        <a:t>51</a:t>
                      </a:r>
                      <a:endParaRPr kumimoji="1" lang="ja-JP" altLang="en-US" dirty="0"/>
                    </a:p>
                  </a:txBody>
                  <a:tcPr/>
                </a:tc>
                <a:tc>
                  <a:txBody>
                    <a:bodyPr/>
                    <a:lstStyle/>
                    <a:p>
                      <a:pPr algn="r"/>
                      <a:r>
                        <a:rPr kumimoji="1" lang="en-US" altLang="ja-JP" dirty="0"/>
                        <a:t>51</a:t>
                      </a:r>
                      <a:endParaRPr kumimoji="1" lang="ja-JP" altLang="en-US" dirty="0"/>
                    </a:p>
                  </a:txBody>
                  <a:tcPr/>
                </a:tc>
                <a:tc>
                  <a:txBody>
                    <a:bodyPr/>
                    <a:lstStyle/>
                    <a:p>
                      <a:pPr algn="r"/>
                      <a:r>
                        <a:rPr kumimoji="1" lang="en-US" altLang="ja-JP" dirty="0"/>
                        <a:t>57</a:t>
                      </a:r>
                      <a:endParaRPr kumimoji="1" lang="ja-JP" altLang="en-US" dirty="0"/>
                    </a:p>
                  </a:txBody>
                  <a:tcPr/>
                </a:tc>
                <a:tc>
                  <a:txBody>
                    <a:bodyPr/>
                    <a:lstStyle/>
                    <a:p>
                      <a:pPr algn="r"/>
                      <a:r>
                        <a:rPr kumimoji="1" lang="en-US" altLang="ja-JP" dirty="0"/>
                        <a:t>68.3</a:t>
                      </a:r>
                      <a:endParaRPr kumimoji="1" lang="ja-JP" altLang="en-US" dirty="0"/>
                    </a:p>
                  </a:txBody>
                  <a:tcPr/>
                </a:tc>
                <a:tc>
                  <a:txBody>
                    <a:bodyPr/>
                    <a:lstStyle/>
                    <a:p>
                      <a:pPr algn="r"/>
                      <a:r>
                        <a:rPr kumimoji="1" lang="en-US" altLang="ja-JP" dirty="0"/>
                        <a:t>119</a:t>
                      </a:r>
                      <a:endParaRPr kumimoji="1" lang="ja-JP" altLang="en-US" dirty="0"/>
                    </a:p>
                  </a:txBody>
                  <a:tcPr/>
                </a:tc>
                <a:extLst>
                  <a:ext uri="{0D108BD9-81ED-4DB2-BD59-A6C34878D82A}">
                    <a16:rowId xmlns="" xmlns:a16="http://schemas.microsoft.com/office/drawing/2014/main" val="10008"/>
                  </a:ext>
                </a:extLst>
              </a:tr>
              <a:tr h="370840">
                <a:tc>
                  <a:txBody>
                    <a:bodyPr/>
                    <a:lstStyle/>
                    <a:p>
                      <a:r>
                        <a:rPr kumimoji="1" lang="ja-JP" altLang="en-US" dirty="0"/>
                        <a:t>サウジアラビア</a:t>
                      </a:r>
                    </a:p>
                  </a:txBody>
                  <a:tcPr/>
                </a:tc>
                <a:tc>
                  <a:txBody>
                    <a:bodyPr/>
                    <a:lstStyle/>
                    <a:p>
                      <a:pPr algn="r"/>
                      <a:r>
                        <a:rPr kumimoji="1" lang="en-US" altLang="ja-JP" dirty="0"/>
                        <a:t>59</a:t>
                      </a:r>
                      <a:endParaRPr kumimoji="1" lang="ja-JP" altLang="en-US" dirty="0"/>
                    </a:p>
                  </a:txBody>
                  <a:tcPr/>
                </a:tc>
                <a:tc>
                  <a:txBody>
                    <a:bodyPr/>
                    <a:lstStyle/>
                    <a:p>
                      <a:pPr algn="r"/>
                      <a:r>
                        <a:rPr kumimoji="1" lang="en-US" altLang="ja-JP" dirty="0"/>
                        <a:t>127</a:t>
                      </a:r>
                      <a:endParaRPr kumimoji="1" lang="ja-JP" altLang="en-US" dirty="0"/>
                    </a:p>
                  </a:txBody>
                  <a:tcPr/>
                </a:tc>
                <a:tc>
                  <a:txBody>
                    <a:bodyPr/>
                    <a:lstStyle/>
                    <a:p>
                      <a:pPr algn="r"/>
                      <a:r>
                        <a:rPr kumimoji="1" lang="en-US" altLang="ja-JP" dirty="0"/>
                        <a:t>2</a:t>
                      </a:r>
                      <a:endParaRPr kumimoji="1" lang="ja-JP" altLang="en-US" dirty="0"/>
                    </a:p>
                  </a:txBody>
                  <a:tcPr/>
                </a:tc>
                <a:tc>
                  <a:txBody>
                    <a:bodyPr/>
                    <a:lstStyle/>
                    <a:p>
                      <a:pPr algn="r"/>
                      <a:r>
                        <a:rPr kumimoji="1" lang="en-US" altLang="ja-JP" dirty="0"/>
                        <a:t>23.7</a:t>
                      </a:r>
                      <a:endParaRPr kumimoji="1" lang="ja-JP" altLang="en-US" dirty="0"/>
                    </a:p>
                  </a:txBody>
                  <a:tcPr/>
                </a:tc>
                <a:tc>
                  <a:txBody>
                    <a:bodyPr/>
                    <a:lstStyle/>
                    <a:p>
                      <a:pPr algn="r"/>
                      <a:r>
                        <a:rPr kumimoji="1" lang="en-US" altLang="ja-JP" dirty="0"/>
                        <a:t>986</a:t>
                      </a:r>
                      <a:endParaRPr kumimoji="1" lang="ja-JP" altLang="en-US" dirty="0"/>
                    </a:p>
                  </a:txBody>
                  <a:tcPr/>
                </a:tc>
                <a:extLst>
                  <a:ext uri="{0D108BD9-81ED-4DB2-BD59-A6C34878D82A}">
                    <a16:rowId xmlns="" xmlns:a16="http://schemas.microsoft.com/office/drawing/2014/main" val="10009"/>
                  </a:ext>
                </a:extLst>
              </a:tr>
              <a:tr h="370840">
                <a:tc>
                  <a:txBody>
                    <a:bodyPr/>
                    <a:lstStyle/>
                    <a:p>
                      <a:r>
                        <a:rPr kumimoji="1" lang="ja-JP" altLang="en-US" dirty="0"/>
                        <a:t>クェート</a:t>
                      </a:r>
                    </a:p>
                  </a:txBody>
                  <a:tcPr/>
                </a:tc>
                <a:tc>
                  <a:txBody>
                    <a:bodyPr/>
                    <a:lstStyle/>
                    <a:p>
                      <a:pPr algn="r"/>
                      <a:r>
                        <a:rPr kumimoji="1" lang="en-US" altLang="ja-JP" dirty="0"/>
                        <a:t>121</a:t>
                      </a:r>
                      <a:endParaRPr kumimoji="1" lang="ja-JP" altLang="en-US" dirty="0"/>
                    </a:p>
                  </a:txBody>
                  <a:tcPr/>
                </a:tc>
                <a:tc>
                  <a:txBody>
                    <a:bodyPr/>
                    <a:lstStyle/>
                    <a:p>
                      <a:pPr algn="r"/>
                      <a:r>
                        <a:rPr kumimoji="1" lang="en-US" altLang="ja-JP" dirty="0"/>
                        <a:t>2</a:t>
                      </a:r>
                      <a:endParaRPr kumimoji="1" lang="ja-JP" altLang="en-US" dirty="0"/>
                    </a:p>
                  </a:txBody>
                  <a:tcPr/>
                </a:tc>
                <a:tc>
                  <a:txBody>
                    <a:bodyPr/>
                    <a:lstStyle/>
                    <a:p>
                      <a:pPr algn="r"/>
                      <a:r>
                        <a:rPr kumimoji="1" lang="en-US" altLang="ja-JP" dirty="0"/>
                        <a:t>0.02</a:t>
                      </a:r>
                      <a:endParaRPr kumimoji="1" lang="ja-JP" altLang="en-US" dirty="0"/>
                    </a:p>
                  </a:txBody>
                  <a:tcPr/>
                </a:tc>
                <a:tc>
                  <a:txBody>
                    <a:bodyPr/>
                    <a:lstStyle/>
                    <a:p>
                      <a:pPr algn="r"/>
                      <a:r>
                        <a:rPr kumimoji="1" lang="en-US" altLang="ja-JP" dirty="0"/>
                        <a:t>0.9</a:t>
                      </a:r>
                      <a:endParaRPr kumimoji="1" lang="ja-JP" altLang="en-US" dirty="0"/>
                    </a:p>
                  </a:txBody>
                  <a:tcPr/>
                </a:tc>
                <a:tc>
                  <a:txBody>
                    <a:bodyPr/>
                    <a:lstStyle/>
                    <a:p>
                      <a:pPr algn="r"/>
                      <a:r>
                        <a:rPr kumimoji="1" lang="en-US" altLang="ja-JP" dirty="0"/>
                        <a:t>4566</a:t>
                      </a:r>
                      <a:endParaRPr kumimoji="1" lang="ja-JP" altLang="en-US" dirty="0"/>
                    </a:p>
                  </a:txBody>
                  <a:tcPr/>
                </a:tc>
                <a:extLst>
                  <a:ext uri="{0D108BD9-81ED-4DB2-BD59-A6C34878D82A}">
                    <a16:rowId xmlns="" xmlns:a16="http://schemas.microsoft.com/office/drawing/2014/main" val="10010"/>
                  </a:ext>
                </a:extLst>
              </a:tr>
            </a:tbl>
          </a:graphicData>
        </a:graphic>
      </p:graphicFrame>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11</a:t>
            </a:fld>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12</a:t>
            </a:fld>
            <a:endParaRPr kumimoji="1" lang="ja-JP" altLang="en-US"/>
          </a:p>
        </p:txBody>
      </p:sp>
      <p:pic>
        <p:nvPicPr>
          <p:cNvPr id="551938" name="Picture 2" descr="http://t0.gstatic.com/images?q=tbn:ANd9GcRDIIKdvzd59ylhnVbZPQsoYAp3iWM9-K3-hgDxgvpiG-s37j0F">
            <a:hlinkClick r:id="rId2"/>
          </p:cNvPr>
          <p:cNvPicPr>
            <a:picLocks noChangeAspect="1" noChangeArrowheads="1"/>
          </p:cNvPicPr>
          <p:nvPr/>
        </p:nvPicPr>
        <p:blipFill>
          <a:blip r:embed="rId3" cstate="print"/>
          <a:srcRect/>
          <a:stretch>
            <a:fillRect/>
          </a:stretch>
        </p:blipFill>
        <p:spPr bwMode="auto">
          <a:xfrm>
            <a:off x="1357290" y="1785926"/>
            <a:ext cx="2857500" cy="3810000"/>
          </a:xfrm>
          <a:prstGeom prst="rect">
            <a:avLst/>
          </a:prstGeom>
          <a:noFill/>
        </p:spPr>
      </p:pic>
      <p:sp>
        <p:nvSpPr>
          <p:cNvPr id="6" name="正方形/長方形 5"/>
          <p:cNvSpPr/>
          <p:nvPr/>
        </p:nvSpPr>
        <p:spPr>
          <a:xfrm>
            <a:off x="1500166" y="5929330"/>
            <a:ext cx="257176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姫踊り子草</a:t>
            </a:r>
            <a:endParaRPr kumimoji="1" lang="ja-JP" altLang="en-US" dirty="0">
              <a:solidFill>
                <a:schemeClr val="tx1"/>
              </a:solidFill>
            </a:endParaRPr>
          </a:p>
        </p:txBody>
      </p:sp>
      <p:pic>
        <p:nvPicPr>
          <p:cNvPr id="551940" name="Picture 4" descr="https://encrypted-tbn0.gstatic.com/images?q=tbn:ANd9GcSE_3hOz80_lDs3R1cc6Qo_PjdHxg1b_poOGCtPrrmUuzycVZPY"/>
          <p:cNvPicPr>
            <a:picLocks noChangeAspect="1" noChangeArrowheads="1"/>
          </p:cNvPicPr>
          <p:nvPr/>
        </p:nvPicPr>
        <p:blipFill>
          <a:blip r:embed="rId4" cstate="print"/>
          <a:srcRect/>
          <a:stretch>
            <a:fillRect/>
          </a:stretch>
        </p:blipFill>
        <p:spPr bwMode="auto">
          <a:xfrm>
            <a:off x="5429256" y="1500174"/>
            <a:ext cx="2571768" cy="3864679"/>
          </a:xfrm>
          <a:prstGeom prst="rect">
            <a:avLst/>
          </a:prstGeom>
          <a:noFill/>
        </p:spPr>
      </p:pic>
      <p:sp>
        <p:nvSpPr>
          <p:cNvPr id="10" name="正方形/長方形 9"/>
          <p:cNvSpPr/>
          <p:nvPr/>
        </p:nvSpPr>
        <p:spPr>
          <a:xfrm>
            <a:off x="5643570" y="5786454"/>
            <a:ext cx="2214578"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土筆、スギナ</a:t>
            </a:r>
            <a:endParaRPr kumimoji="1" lang="ja-JP" altLang="en-US" dirty="0">
              <a:solidFill>
                <a:schemeClr val="tx1"/>
              </a:solidFill>
            </a:endParaRPr>
          </a:p>
        </p:txBody>
      </p:sp>
      <p:sp>
        <p:nvSpPr>
          <p:cNvPr id="11" name="正方形/長方形 10"/>
          <p:cNvSpPr/>
          <p:nvPr/>
        </p:nvSpPr>
        <p:spPr>
          <a:xfrm>
            <a:off x="2428860" y="428604"/>
            <a:ext cx="4429156"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black"/>
                </a:solidFill>
              </a:rPr>
              <a:t>２．日本の河の状況</a:t>
            </a:r>
            <a:endParaRPr kumimoji="1" lang="ja-JP" altLang="en-US" sz="3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533400"/>
          </a:xfrm>
          <a:solidFill>
            <a:srgbClr val="0000FF"/>
          </a:solidFill>
        </p:spPr>
        <p:txBody>
          <a:bodyPr/>
          <a:lstStyle/>
          <a:p>
            <a:pPr eaLnBrk="1" hangingPunct="1"/>
            <a:r>
              <a:rPr lang="ja-JP" altLang="en-US" sz="2400" b="1" dirty="0">
                <a:solidFill>
                  <a:schemeClr val="bg1"/>
                </a:solidFill>
                <a:latin typeface="Arial" pitchFamily="34" charset="0"/>
              </a:rPr>
              <a:t>水系数、河川数、河川延長等</a:t>
            </a:r>
            <a:endParaRPr lang="ja-JP" altLang="en-US" sz="2400" b="1" dirty="0">
              <a:solidFill>
                <a:schemeClr val="bg1"/>
              </a:solidFill>
            </a:endParaRPr>
          </a:p>
        </p:txBody>
      </p:sp>
      <p:graphicFrame>
        <p:nvGraphicFramePr>
          <p:cNvPr id="44078" name="Group 46"/>
          <p:cNvGraphicFramePr>
            <a:graphicFrameLocks noGrp="1"/>
          </p:cNvGraphicFramePr>
          <p:nvPr/>
        </p:nvGraphicFramePr>
        <p:xfrm>
          <a:off x="152400" y="1066800"/>
          <a:ext cx="8839200" cy="5489893"/>
        </p:xfrm>
        <a:graphic>
          <a:graphicData uri="http://schemas.openxmlformats.org/drawingml/2006/table">
            <a:tbl>
              <a:tblPr/>
              <a:tblGrid>
                <a:gridCol w="1447800">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3352800">
                  <a:extLst>
                    <a:ext uri="{9D8B030D-6E8A-4147-A177-3AD203B41FA5}">
                      <a16:colId xmlns="" xmlns:a16="http://schemas.microsoft.com/office/drawing/2014/main" val="20003"/>
                    </a:ext>
                  </a:extLst>
                </a:gridCol>
                <a:gridCol w="1295400">
                  <a:extLst>
                    <a:ext uri="{9D8B030D-6E8A-4147-A177-3AD203B41FA5}">
                      <a16:colId xmlns=""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水　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水系数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河川数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河川延長（ｋｍ）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流域面積</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（ｋｍ２）</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57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一級水系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109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14,052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合　計     </a:t>
                      </a: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  87,955.9km (61%)</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直轄管理区間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　　　　　  </a:t>
                      </a: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  10,587.4km (7%)</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指定区間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　　　　　  </a:t>
                      </a: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  77,368.5km (54%)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240,727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257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二級水系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2,713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7,076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35,823.6km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107,001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1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準用河川</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2,587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14,512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20,388.2km (14</a:t>
                      </a:r>
                      <a:r>
                        <a:rPr kumimoji="1" lang="ja-JP" altLang="en-US" sz="2000" b="1" i="0" u="none" strike="noStrike" cap="none" normalizeH="0" baseline="0">
                          <a:ln>
                            <a:noFill/>
                          </a:ln>
                          <a:solidFill>
                            <a:schemeClr val="tx1"/>
                          </a:solidFill>
                          <a:effectLst/>
                          <a:latin typeface="Times New Roman" pitchFamily="18" charset="0"/>
                          <a:ea typeface="ＭＳ Ｐゴシック" pitchFamily="50" charset="-128"/>
                        </a:rPr>
                        <a:t>％</a:t>
                      </a:r>
                      <a:r>
                        <a:rPr kumimoji="1" lang="en-US" altLang="ja-JP" sz="2000" b="1" i="0" u="none" strike="noStrike" cap="none" normalizeH="0" baseline="0">
                          <a:ln>
                            <a:noFill/>
                          </a:ln>
                          <a:solidFill>
                            <a:schemeClr val="tx1"/>
                          </a:solidFill>
                          <a:effectLst/>
                          <a:latin typeface="Times New Roman" pitchFamily="18" charset="0"/>
                          <a:ea typeface="ＭＳ Ｐゴシック" pitchFamily="50"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1" i="0" u="none" strike="noStrike" cap="none" normalizeH="0" baseline="0">
                        <a:ln>
                          <a:noFill/>
                        </a:ln>
                        <a:solidFill>
                          <a:schemeClr val="tx1"/>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22563" name="Text Box 35"/>
          <p:cNvSpPr txBox="1">
            <a:spLocks noChangeArrowheads="1"/>
          </p:cNvSpPr>
          <p:nvPr/>
        </p:nvSpPr>
        <p:spPr bwMode="auto">
          <a:xfrm>
            <a:off x="6400800" y="609600"/>
            <a:ext cx="2514600" cy="366713"/>
          </a:xfrm>
          <a:prstGeom prst="rect">
            <a:avLst/>
          </a:prstGeom>
          <a:noFill/>
          <a:ln w="9525">
            <a:noFill/>
            <a:miter lim="800000"/>
            <a:headEnd/>
            <a:tailEnd/>
          </a:ln>
        </p:spPr>
        <p:txBody>
          <a:bodyPr>
            <a:spAutoFit/>
          </a:bodyPr>
          <a:lstStyle/>
          <a:p>
            <a:pPr algn="r">
              <a:spcBef>
                <a:spcPct val="50000"/>
              </a:spcBef>
            </a:pPr>
            <a:r>
              <a:rPr lang="en-US" altLang="ja-JP" sz="1800"/>
              <a:t>(2010</a:t>
            </a:r>
            <a:r>
              <a:rPr lang="ja-JP" altLang="en-US" sz="1800"/>
              <a:t>年</a:t>
            </a:r>
            <a:r>
              <a:rPr lang="en-US" altLang="ja-JP" sz="1800"/>
              <a:t>4</a:t>
            </a:r>
            <a:r>
              <a:rPr lang="ja-JP" altLang="en-US" sz="1800"/>
              <a:t>月</a:t>
            </a:r>
            <a:r>
              <a:rPr lang="en-US" altLang="ja-JP" sz="1800"/>
              <a:t>30</a:t>
            </a:r>
            <a:r>
              <a:rPr lang="ja-JP" altLang="en-US" sz="1800"/>
              <a:t>日現在</a:t>
            </a:r>
            <a:r>
              <a:rPr lang="en-US" altLang="ja-JP" sz="1800"/>
              <a:t>)</a:t>
            </a:r>
          </a:p>
        </p:txBody>
      </p:sp>
      <p:sp>
        <p:nvSpPr>
          <p:cNvPr id="22564" name="Text Box 48"/>
          <p:cNvSpPr txBox="1">
            <a:spLocks noChangeArrowheads="1"/>
          </p:cNvSpPr>
          <p:nvPr/>
        </p:nvSpPr>
        <p:spPr bwMode="auto">
          <a:xfrm>
            <a:off x="8001024" y="6488668"/>
            <a:ext cx="1062014" cy="369332"/>
          </a:xfrm>
          <a:prstGeom prst="rect">
            <a:avLst/>
          </a:prstGeom>
          <a:noFill/>
          <a:ln w="9525">
            <a:noFill/>
            <a:miter lim="800000"/>
            <a:headEnd/>
            <a:tailEnd/>
          </a:ln>
        </p:spPr>
        <p:txBody>
          <a:bodyPr wrap="square">
            <a:spAutoFit/>
          </a:bodyPr>
          <a:lstStyle/>
          <a:p>
            <a:pPr>
              <a:spcBef>
                <a:spcPct val="50000"/>
              </a:spcBef>
            </a:pPr>
            <a:r>
              <a:rPr lang="en-US" altLang="ja-JP" sz="1800" dirty="0"/>
              <a:t>MLIT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F663D7EF-7394-4631-8FF4-10A0AB26F91D}" type="slidenum">
              <a:rPr lang="en-US" altLang="ja-JP" smtClean="0"/>
              <a:pPr>
                <a:defRPr/>
              </a:pPr>
              <a:t>14</a:t>
            </a:fld>
            <a:endParaRPr lang="en-US" altLang="ja-JP"/>
          </a:p>
        </p:txBody>
      </p:sp>
      <p:sp>
        <p:nvSpPr>
          <p:cNvPr id="560132" name="AutoShape 4" descr="data:image/jpeg;base64,/9j/4AAQSkZJRgABAQAAAQABAAD/2wCEAAkGBhISERQSEhAVEhQUFhUYFRcYGBUeFRobGBUWFBUZFBYYHCYgGhojGRUVHy8gIycpLC8sFR4xNTAuNSgrLCkBCQoKDgwOGg8PGiwlHCQpLDApLCwsLCkpLS0sKSwqLCosKiwsLzUvLCkpLCwsLCwtLCwvLCwpLCwpKSwsLywsLP/AABEIALcBEwMBIgACEQEDEQH/xAAbAAEAAgMBAQAAAAAAAAAAAAAABAUCAwYBB//EAD8QAAICAQMCBAMGAgkBCQAAAAECAxEABBIhBTETIkFRBjJhFCNCUnGBFZIzU2JygpGhsbIkBxY0VGOiweHx/8QAGQEBAAMBAQAAAAAAAAAAAAAAAAECAwQF/8QALREAAgIBAwEGBQUBAAAAAAAAAAECEQMSITEEQVFhgaHwEyJxkfEFscHR4TL/2gAMAwEAAhEDEQA/APuOMYwBjGMAYxjAGMYwBjGMAYxjAGMYwBjGMAYxjAGMYwBjInUepLCu9wxFqPKLNswVRQ55ZgP3yJq/iSONkR0lDvZVQhZqFAmlvjcyL+rewJGscU5/8q/8ItFtjKiH4pgavnF+H3QijJMdOqkd78QV7et1zk/p2uWaJJUva4sXwa+oyJYpwVyVCyRjGMzJGMjdR1JjidxVqpIvt+/0yFPpPBqbezsHBkY7bKHyEeUABFvfVfhPqScAtsYxgDGMYAxjGAMYxgDGMYAxjGAMYxgDGMYAxjGAMYxgDGMYAxjGAMYxgDGMYBXdb6KupRVJoo8bqeSLR1fzLYDAhSv6MayvX4PQsGeQtTSsFAIQeJEsVKpYgAbS3vZ7gWD0OM3h1GSEdMXtv68kUjm4PhJIkUDdJsEACrsT+hnOoBA7WXIsEjhe/cmy6DGkcKQo5bwlCkMKcf3l9Mss0ajRq9EggjswJDD9GHNfTsfXJlnlkTWR8u/MVXBvxkLxZY/mHip+ZR94P7yDhv1Wvoubvt0ewybxtHc+30I73fFd74zFxa37CTR1fzJ4I7zWn6KQfEb9luvqVHrkuaIMpVhYYEEe4IojICTV4mpkBVQtKCKYItkkg/KWNnmuFS6qhK0WsWRQQQeBdEEA1yAw4NdrHtjS61dgMOlykxgMbdLR/qV4v/EKYfRhkvIM/wB1J4n4HpZPZSAdjn/iT/c9Bk7KgYxjAGMYwBjGMAYxjAGMYwDiv+0d5S+gjiDt4mocNGmokg3gaeVwGmj5ABUN9dtZD+CJZU1XUY52fTpHFpWCvq31Cx7hqCzrLPwL2gkEV5Redn1Pomn1Ozx4UmEbFkDqGUEqVvaeDwT3zDQfDulgMhh00UXihVkCIqhgu6gygUfnb09cA+Raj4zI6qGXXzPp1haMuBpDqCpZHaWOIaemi+Vvl3FUd1taB6T4u6u8zCCHWPXhaEacxybG1D6qZ4zKXh2lkSOJnpKXliRQAH0H+HR+KJtv3ixmMGzQQsrEbbruq816ZhqejwSENJBG5CsgLIpYKw2sqkiwpBIIGAcr07VzvpdSqTamUafVvFC8I07TyxqEBUtqRsfY7yIW4J8HuTdxf+zFZ9m1jrlijfVKqzDReD5dRJGqAx3KGWuQCFBQgeWgeun+HtO0aReHsjj4RY2eNVFVQEbLx9M06D4S0sLBokdSpLAeLOVtiWYlS5UkkkmxySTgHzzSdcWHx5k6lIsup1ihN4jePwvFTRpLMfDCgERs48yEooo9zlt8d6wJqArSKWk+zhQH1x2KTMrPJDp3ANsKXaQTbWDsvOs1Xwfo5JBI8AJGzy24iOwEIXhB8NyoJospr0ywg6dEkkkqxqskuzxGA5bYu1LP0FgfqcA+a9OnYdK6rODJE/gIygyzkxl+maefahkclallc+/P0GY6zq+o+0SoZ5NqavoahdzcCQIZR37Me49fXPoUnw1pmSaNoQ6TyCWYMWIdwUILWe33aDb2pQKrjNms6HBKbeFSfEilJApi8JDRMzLRbaQKBsemAT8YxgDGMYAxjGAMYxgDNcs6qLZgoHNkgD/XPZ5CqswUsQCQB3NC6H1OVUUUapG+xJZZSCHoeZipcnfRIUAGu9AAD0wDPTq7l5Uc/NUe7d4bJtX8HHG7dTgWaBsjvD6mu5ozJGdP51Lyho9p2AugJ7kF1Wt6j24JGWidSC7hNtiKhSTu8hDEgEMwX1BFV/uM2afqUTnakqMe9Bhf+WWjLS7BWNqfHZISY5huDOUYFCgB/pEuxbbfL5gefQGrzImt1ojKAgAO4UsbCjgnk1wTVC6BJAuyAcpdXTRhabexBN9gEYkj38wUf4s1nckqVL3ZBIZbFHkHIA3w8BTJEO1f0iD2r8YH67vox5ywxmBJV6nrBqoo2JJoFlIBPelVtpdqB9lFElhRydo1cRoJCC+0byOxavNX0u8jnnU8/hisf4no/wDAf6++TsAYxjAGMYwBjGMAYxjAGMYwBjGMAYxjAGMYwBjGMAYxjAGMoPjHrD6eOJkYrumiVmCF6Tdufj6hSOOfMa5zidL8U9Ql0yyrqQGabUISEj2C9I0qEFiCFQqzDgk+u6greh0/6fkzY/iJpLxv+vAo5pOj6rjOG6d8S6yYqSACGUMsaWu1tbBEGYEsQfD+0KeaBjf8t503w7q3kgDu25t8ovjss0ir2+gA/bMs3STwq5Nc0SpWWeMYzkLGvUThFLN2H+dk0AB6kkgAe5ysjiURpHLIIpC7vGAy71LSOyhLsGlbZ2I7jscsNZpw60TVEMD7FSGU/WiAf2yEFiWNmYjUGQ0eEYuSBSKvbbQuu1WSe5wDPp6K53yKjTRF03V5gN7bTXO3cm1vreStZpFkXa36qfVWHyst9iDmrp+miA3xj5hVksWpSfL5zYAJPl4o3xkzAIukm3qVcDcpKuPS+4IB9GUhh+tdwcqpjHptSXZGCOo21vKK/n8SkA2qWVUs/S/zHLbU6PcQ6tsccA+hHfa4/Ev+os0ReadFG7sZZE2GtioSDQB87WPzECv7Kr2JIGkJuNrsZAAnk5sQL6AbWk/cm0X9AG/X0zVNNqlKqI1kF2X4FgV5SC3lfk8jcPL2F+XZBOse2mUwsaRgRSnny36rwa9u3bN8XU4WFrNGwN0Q6keUW3IPoOTh42uOBZC1HTppSCzrH3Fxl94U0SA54a9o/CK7+4NjpdPsQLuZq9WNsf1OZRyq17WBokGiDRHcH2P0zPMyRjGMAYxjAGMYwBjGMAYxjAGMYwBjGMAYxjAGMYwBjGMAZ4Fz3NA10e/Z4ib/AMu5d3a/lu+3OSk3wDcBkR4jGS0YtSbZL/ctH9fdeAe/BvdJMy8+YeX5uRxxfPtxzjxlsDcLPbkc9jx79x/nlk2gIZgwDKbB/wDw37G+KzPIs2nYEvHW4/MpJCt6c96avxV6AG+K06jrkSIzMwVlHKMQHB9iCeBx83y1ZuucOPauAYGY6gBVRhE1FmagGXvtUXZDcXYA2k+uQJIRHJI5EsdO1yIqbNrqhBp1PqNp2AmwS3ByboulyRRoEmNqqghvNGxAri/Mo9qIr2OZQdYAaRZXiTYVFh+LIvb5qJIFG6F7u3BygNHQNL5pJWHnO1CTRahclFx8xXxBGT/6WXWVvQtQjI6qwbZJJyCCDuYyKbHc04BPuDllgDNc8O4VbD6qaP8AnmzGSnQOE6n8FzvpNNCpJeOWN33OWVQniDyKSAT95fpdUfTNPTfgTULp2gYooK6sA2TRngWMA+pHiPKb9lHA3Uv0HGegv1LOo6duW+O1/kpoRXdH0LR+Pur7yeR1o/hYLV/Xg5Y4xnBOTm7ZcYxjKgYxjAGMYwBjGMAYxkPqOrdPDCKpLvt8xofKx78kGwOyt+3cWjFydIEzGcyfjBvDhYae3nCMq+JwFeWKBdzFO++ZeADwrG+wOp/jfyNIkVqeUs0aOhfWDcBfNptoH1u86V0WZ9nquwrqR1eM16eXcit23KD/AJi82ZytVsWGMZzvxL12aCSNIwlNHI1vXLCWCJUXzDk+Nf1oAZpixSyy0R5Ibo6LGfOuvfHupiEKxHTiSRGdr3MirG7K/wAjEg0rcGx923Io1Zz/ABZqFRiRFuHHAbaD/Dn1Z22QSPEUd/wn35zsf6dmST23vt7tiutHZYyPoNWJI1cMGsC67XQsfQ/TKb4x+IJNIsTRqG3ybWBVmagpY+GispZ+OBfOcmPDLJk+GuSzdKzoc+f6b4X1q686hlUr428EeGWCkuhv5fP4RRDx2YmyV2vlqPjjUhEk2pGDO0dPEwahCkgDL4vBO5jd/hXjkkah8ca4mHZDA6yQzSE0w/oZJEcDdIK4Efv8xIvsPV6fpeowqWnT8yp35/0Ucky81HTJydY3gm9Qm1B4oq/A8Pzr2+Yd+eP8sw0vSHh1iO23YWYhuws6bSwKvP4i0DGvYjm7Aw0fxROXhV0UeIum3AqQQZU1btQDtX9BHQJPBN96F70bUGfSwySAEywxs4ry26KzUPaycwySy4U9SVVW3c1X7IlUywyj+JdAJNmyNWn3Ltvi0Rw8iv7qQKAP4nXkfMJk0506lnbdCossT5kH9on5kA9eW/XuNGm1DbjO6qY3HlYHlE7ruHbaeGLA8WLFLY8/eDtcFj2PqE21meIxsdqRRkoSXo2bQnynv7hUJIHbJuj0SxqgoEqtbq8x/Mb+psn6nK3rGrKSgg8LGzMe5iXcoaQL6kqTV+kbV+IG6VrAI7Ynv81UgQkFapv7USf+15K/5n/TJ2QdP55nfuqqI1P13Ey19OIx+qEemTszJGMYwBjGMAYxjAGMYwBjGMAYzTqdZHHt8SRU3Hau5gLNE0LPJoE19Dmgdb05UP8AaItrXtbxE2mgCaN0aBB/fLqEnukCbjNI1kZNCRbpTW4XTkhD37MVavej7ZnDMrqGVgysAVYEEEEWCCOCCPXKtNcgSSqotiFFgWTQtiFUc+pJAA9yMh9Q+zsyiV0DISygvtIJUrYFjnaWF+xOV/xN0J9UUVVjUKUYuwBYlX3KoG0+VWpyPxUF4DMRTdU+E9Q7GRVjjHcorcCtLPpyEHgm7MtjtxfAOd2DDjaTeSnv+PPcq2+4v26XogtVGoh3UQ9GMbAzUwa0GwqeCOCDjV9GgTaBEojZ9rrXFPF9nWvy0uyMVVKSB3o0MnwlLJDKVaMl0nCCzR36GLSJ5q4tot30De4zr9fAXjZR8xB2/Rhyh/ZgD+2TklocayN3z4EL6G5EAAA4AAA/QdsyzVpZw6K47MoYfuL5zbnA7T3LjNGp0MUleJGj123KprlW4sfmRD+qj2GQfiTRyywNHFYZgw3BmG21PIAI3nsACas2e1Hkeo/C+qMOlUiRmiG1iJXqtiHcVBJVvK0RC+Wnaq3UOzp8EZ03k0u/455X0Kt+B2n8B01g/ZobHY+Gljv2Nf2m/mPvkiPQRKpRY0CN8yhV2nyheRVHygD9BWcfF0OZU01hk2R6cNva9rNrIZ3iDLfCLGyc8coLPNdJ8OaV44AjrtbfMa47NNIy9vcEH98nPDTHV8S96/3n3YT8CTN05GNgbGAoOvDCuwsdx9DY+maWikUgsqzhSSppVlWwRYvykkEgkbOPQ5YZE6rMVibaaZqVT7M7BFPPsWB/bOVZGudyaNUEWndrESBwxemQBwzeVnoi7Pbd6++Z/wAF0/8A5eLgMvyJ2b5h27H1HrlJB0eLV790cRiWRlBKh3cLQLJOXPJ7FqDAqRdqDl34EqfI/iD8sncfpIBf8wY/XLKbfEmvP+QVHXeoLA+2DTh5gqvQKIGDERBCeSxIQACu0d/hAN5o3Tw12gIqitooBdvlK0OBtqq+mQn65Fv2Fan7BG23z7uLAHHvfHYmgavpDI8kh1NFpHHhhz92xX7pjEvykFkBAtmoqSeRltE5Rd9gJ82p3SRSNt2FyqIas2QqzAep37QK7LJfrnkWyFpmiQLGiquxaCtKTwEA4B5UEjuWHqMPNud5QreGyKqTAIdu3xPOFJvb9581ci+NvmOrpuo4QyoY4xs8LgeFuIXln3FmO8mmYAE0RuJDHOMqi/EEfXdPSKAadAI5DGkaspCK5f7og8G64J4sb1ogm8lR6qU7lfckaNtZ1IL/ACg0WA+UXRcCweOKLHekP2tRIZCI9zGMRmrrcgdnHf8AMAKA4u/TdDpJI4GXdvkJdrWlss5fjdYHevXgZZSTSj9wToUUKAoAUAVXavSszzj/AIL082nhCSwzi1QgUmxajhBFA7txbf3uth7WLy6fpNR4GijKy742Bk3bQFA0syEbl4Yb2Uckmzf6bz6VRlJKapeuzf8AFeZGo67GUHwlpJo1kE4bd9xyxuyukgRyGs351fn3By/zmywUJaU78fIlbjGMZmSMYxgDGMYAxjGAUPxd0SXUxhYmVT94CWvs8ZQen4XMcn6wgeuc9q/g7WSRohMdqJkLbh5g2oinR2BUkWFkG3z0aPNmu/xnbh67JiioxrZ2tvfeVcUzj9N8OyIY/EIUL9jFlmYboJppWFk2qsZtqWTQUA+gPQ9A0TQ6WCF63Rwxo1GxaoFNH1FjJroCCCLB4IPY+95GRzGQrElCaRj3B9FY/wCzevY80Wrk6ieZNP6+gSol4zV9rS1G9bcEryPMBySvvX0yv1vX1SJ5FR2CozK3hybGIUkcgfL283y0eDnIWJUkBQl4xd8unofcr6Bv9D6+42NrowniM4VPcmh7Ub7G+K73ldooEZQBqJd3O4F2DEqdrkq3K8g/LQ9sgS9P+zys8cKqXkQCQhK2uI4ySSdxdTvbtyL3Hmxe9XPIJvTdc7B1hj3Krkh3JRSr/eLtG0sQNxA4ApeDmzUwsEd21WxhfIKrEpqlBBsgXV82b/QCo6d0csBNHuQmQ+eMxjxYXZgDdnaQrB7AU+XgAni16p0uJUQrGEYSQqCvlajKqkblo9mb/fvzl80Upc/khHnTOpTCNRNEzNRO5dtlb4YxttccFeNt2eayUeu6cfNMq9hTeUgk0AQ1EG+KPOZfwaGvk5u91tvuqsyXuPBPr65EjjkdvDsNFHIp8Qltx2tu8MivMVIW3v8AYkHMSS0R0kWwVdGHcUVI7H6EZHhcxsI2Nqb2Mf8AgxPr7H1A55Fmu6h08PPtVI7MTE7x5WY2EYJVOykC2NkBgB82ak6oFiMMsNbPI3nQIAANlyOwO6qo0CSLAA7Wi+x8AtNd1ZYw1KZCgtgv4RV27HheOa712ByB1QXsE7qC7Vtv7tUALSWTRYlLTdx/SCgLJMb4f602zw2TxJN0jkxspRlaV+Udtgcg2pofhuhYGSIFSIPJJCwBkRYYzsJryFRGgYhfvLPf8APAAppd0gSYYY3DFZw0O5mZQRQJtmDOOdtkttPuea4yv0uhO0NJp/HRt7LvcsyLutNyztQYo34aopRPPEzUwxaidQu1hHZkZTzYYBI3KnlSd5Km/kHHOTOo6JpBQk2rtbiuC3G0v7qK5X1vnjjISTe4KiCcPaOiw6cLuCp2k3EKF4UWt8eX5i1CwLaQywzmRZlHhrsCLIu0qdrWU3AFWojkfTM+npAqJMYQrMaD0XfklQxlrdtYc7jXDC67Znpo431M+5FZgI1BIF0AWKgHmgzk3289dwcu5S2rZdhBM0WsjYbUcNtA/cdgwoAFfqOMkSAUd1VRu+1et36ZW9YZt0XhrudWZ69SqxsGFkgclkXn1YH0w0rz7oimxbqRtwI2nkoCPxkcGuBfBJrMyTf0ZagQ1W4Fq9g5LgfsGr9sm54BnuAMYxgDGQZvvmKD+jU/eH8x77B9Oxb9QPzU/gmn/qU/lGATsZB/gmn/AKhP5Rj+Caf+oT+UYBOxkH+Caf8AqE/lGTUQAAAUBwBgHuMYwBjGMAYxjAGcx8STKZChDMuwBqPbzqXVQOTvSQKeKtk/bp8peqdDZ2kkWTzbV8NdsflZAxUh2BoktyeDwORWAVetECOVVd5Nbfuw8b1dK4alJBc0UIY7iOTd2snUhPE8axOzbNkqrtBjZ0vafFKG6YEcdiCasZXdO6WplWGVVcwrI20g8LKUN7tiiRmdHJIB+YhiSckzdPSDUwsspUyMy7SRZBUN3PLD7sIAb27xVcDNLi1vyQSiFJVJ9KtyNRao2Rm2k2Od/ZTyV4/1zM6N2bwpBuhXawY8l/MSqNfJ2lQST38nfzY1MZTURvu3CRioDC9lRs33dHyk7eSQfXnsMj+BMJyj6tyjIzikhBWmUbWbb2puDV8HkVmZJ7qlWJm8NpEW1MgjWHYlhV3NvHA2gEqvNC655z6lpyqW+qbaGjNmNSQwdfDoIo8u/bdg8eq8nPYZFkDRQACMcO7Ddu3d9gYneTz52scH5sq9R0l/G8OCa/DUSOrHaLYsqcxqApYq1ty3kPe+LKLYLKDqMrsIwyITe1nSQGSu+yJivb1O4+hqjmwK+mQsXEke5mawqsC7l2Km9pG5jSnmvUnvBXRzyR8SErZG0uAVZWKsNzxSMWDKabdwRwe2aZYpDEZ5X8RVDAIyjfuWSRQqNGO7+RCQCTXHzYcWgWPUeoJJGjQOkjiSEoA35pFBurItC98cC/bMtPIk2oSQLykPcgbvvX4F+leC382Umr6g4Zd6oOdkfhrOpVWO2RgTFyyxBjQYUATzwcsYNBppJx4e2RFjfcAxZELMhTaLIU8SEVVcni+ZcJJW0xZF67qyNQrCOWQoyxRhCAS7IzttJNWFZWO+lqJrNis8gfVtMWljijl4ECvIaUBfvGRUUqzkk+tgVxXzbuoabarFY136d1dELBEVd+7fuPHmpt7nkefg15s+o9ain0rhQWLsIlAKt5nKgFHQsvl3g7roECyM2x5XtBJd33fv9irRN6C2yFFdgSWdUIAAYAuU20B5fDXj6L+mexamSXe8TKyBiiqbCuBQdt4BI8+5QQCKXsbByrh0KpLs1EreGIlEcZY+GoJZXVpKG/gRjzHm6o3zJ08pVzGNVGoDtsA2tbO7PUvAo2wAAYEmzZzKca37/exKNekhWhp9UzPtVVKlf+nINqlkLTBttU5PPFXV1s8P2TWwoZ3SOdnSNn85BKIQglkvlmQABtx+7WvpO08okBkklkZ6KsyoPBQBmtZEquVILKxYr2sck6YunCTaNviqeGi2jwhGzVvktqEm1bHh1XIoiiJxz07Ph+7DLaKXahlDO8jMIgZAoKnxfCohABQckkjkgd+2WOk0wjQKCTXcnuSTbMfqSST9TnL6vpDru+xvqJCrBiskheAsj+IV3SvuBLjllJo2D2IzoYepDgSqYWNcNW0k+iuPKTfpweO2JQT3huvX7Am4xjMiRkTWTtYjQ07CyfyL23c8XfAHqb9AclnIPReYlkPzSqsjH6soND6AUo+gHrZwCVBAqKFUUAOO/wDqTyT9TmzGVvW+q+ChoAsVYiyAAAO/Y82QAK5J9BzgFjee5S9P6K5ZJdRKZXQDaKWhxzztBs9zQXsLvaKusAYxjAGMYwBjGMAYxjAGQtVqZCxjiC7goYlydo3FgvC8tyjeoybnOt1VwjahIqMyqyI7ADase4u5TdydwFA9lXtzgEnTdRji3iVmExpmVtpkbil2BOCPKQAPUH1u9sOmSOC5VDuyKJL8zOxFFfN3s2AvbngDGmkcSI8q7DKgQiwaZC7qOCatWc9yBtAv326QeI7SnkKzLGPQAeVmr3LBhf5QK7mwNeg6TRDuzEg2iGR2VDtKE2xtmKsQb49gOSa/rhKTfmVl3kFGZbQMqhyvyxguHojuDXc1e6nU7aAG5m+Vff8AX2A9T/8AQPmm0+2yTudq3N/8D2Uc0P8Ackk3SrdgpOndPYxeNqj8yKzxkXwAzBZPQhS7UgB59SAKkxdL8OPxI4gsu4OVUKCRxcQ7D5Bt5obgG+uTJvvJAn4Upn/vWDGv7VuI/uehzjOiNrBIfGXURxicyI22dmZTKV8JlWRgFraxLehNXRrrhheWMpNpPb/EvfFFW6Oth6RdmQtTEt4YYiNSeT8tbie5uxZJAGe9VRY4KjTzJzCiAcsoLKqrwKNEHtQJNjuKnWxaqRlcCRd0sjIl1sjXRzRrvINBmmdWq/VfVTUr4Y0kimZpg+/dEAXJPA0mmD7CSRXiB7I7kH2yjwKMdTkntdedULGodo61QZZPEWNSxLbUDMdhjABJUlwCOCaU3m/R6SZrLs0W42xGzexoKBR3KiADsCxN3ffdmOiklVeQvEhDIhFHcpVk3uCN4UiwCO9EkkXmfXuqnTQtNs3qiszC27Kpb8KN7dzQ+uc8YyySUVyyeDZD04h97yNJSsoDBOzFS17VFnyj9v8APIU3RYJprMKDwaplAV95Fja60w2qR2NHxPpkDqPxuIoI5TEG8XlBuYKRSkEs8akjzDsD3HvYy0HxQqpGBGWDrCxaxZafVDTsSKr5nLcGvQe+dUekzRjq0+C48yNSLKbozOyhpmaNbPPEntt3pVofWwTx39tOq6W6yRiBAqKCQprwQ1gWUsFaXdWz1bnJ/R+oePCku3bvBNXdckd6HtmfUQ3httRnbilD7DdircEFV9SRZoGgex5/mjLQ++vfYSQdNKscZjnFBi+5jRiYuzM3m7KLYimr2575j0/TTKpVRHCNx5oNfoBGFIAVUVVBPPl5UVzSS/C840r6SzIXYHxSz7CJJC8u6PxBtKsWPF7l2jlrOY/919R4AhAAPi69wbIUCVdVHFyXY+bx0bgcANfPfsfT4WrWRc+lWnz6fgrb7jro4RHFtSzsWh6kkD15Fk9+475826hP1EadifGJY6xVRWJfyprQLDFvKtRV3B2rttiCe76FoXjbUbxW+VWU2OQNNp4yeP7UbDnnjLbK4eoXTNpJS4e/049fQlqz5zoNbrS7KfFVQ6qgG7Yf+shUiNgqiljDi1G0q1muQOk6BJqPtEgmL1sYqGvb/wCL1QSvS/CEX1rbnRYxm6xZIuKglYUaGYxxhQFUAAAAAdgBwAB7ZljOAsMiydORpRKb3KABydvG8AkepAkcf4v0qVjAGMYwBjGMAYxjAGMYwBjGMAZTdV6MWYeGibSXMil2UEsNpIARhuZWcFu9E+ptbnGAVbdGLt4kkh8TsNnCqpFFUDXRPNuKbnuBQE2SRY1AA4FKqqBZ44VR+g/QAegGUnW/jiDSymKRHJAssPDCAUG5LOCOCPT1zXF8Q/egvGFLRxuhZ6VVmcpGpIQ07FRd8XwCazrj0mXSpuOz48SupFnqJjChmcBnNA8ttUH8K0pNXXNcnk+gHO6v48nSPSkaPe8/lYBnG1wiMVrZZPmb+Q5cavqcE0x0siMwUQyAgS/MZWCfKLXa0YO665+hyp0Os0sjacfZm3SvBNZkc080EwViSbYqml28+hFeudWDHFJyy42637lVbdq9ohvuY0Xxgyxh/Arf9oZgxcNuTUaeH5igBH357WBsC3wa6bpOuMyMxAFSzpx7RTyQg/qQgP755D0SBQAIlNLtG624L+IfmJ7v5ifUgewqTptKsYKou0FnYj+07tI5/dmY/vnNnyYZr5I079N9iUn2m3GMZxlhmjVaJJNu8EhWDAWdpI5XcPxUaIB9QD6ZvxkptO0Cr1HwzppIzE8QZLJUH8FkE+Ee6CwDQ4/bjGj+G9PH2jv5K3EkDZIZk2g8KBId1Cuw9hVpjNfj5K06nX1IpGjRaNIkWNBSr2Fk+t9zz65vxjMm23bJGMYyAMYxgDGMYAxjGAMYxgDGMYAxjGAMYxgDGMYAxjGAMYxgFfqugQSOzvHbOoVyGcblHYNtIsC8xHw9DVUa3xsRZ58IgxKf7ClVpRQ4N3ZtjNVmyJVqf3IpEn7AviNKLDsixk36KXZaHvbtzkWH4dgTwiqUYvDCGzdRpJGgY3zQlfv+a8YyFlmuGxRZ4xjMyRjGMAYxjAGMYwBjGMAYxjAGMYwBjGMAYxjAGMYwBjGMAYxjAGMYwBjGMA//2Q=="/>
          <p:cNvSpPr>
            <a:spLocks noChangeAspect="1" noChangeArrowheads="1"/>
          </p:cNvSpPr>
          <p:nvPr/>
        </p:nvSpPr>
        <p:spPr bwMode="auto">
          <a:xfrm>
            <a:off x="63500" y="-1524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560136" name="Picture 8" descr="http://self-study-site.com/shogakushakai/files/2012/10/393bfb7e95a09edae890ca380c7029f6.png"/>
          <p:cNvPicPr>
            <a:picLocks noChangeAspect="1" noChangeArrowheads="1"/>
          </p:cNvPicPr>
          <p:nvPr/>
        </p:nvPicPr>
        <p:blipFill>
          <a:blip r:embed="rId2" cstate="print"/>
          <a:srcRect/>
          <a:stretch>
            <a:fillRect/>
          </a:stretch>
        </p:blipFill>
        <p:spPr bwMode="auto">
          <a:xfrm>
            <a:off x="1285852" y="357166"/>
            <a:ext cx="6151574" cy="5929070"/>
          </a:xfrm>
          <a:prstGeom prst="rect">
            <a:avLst/>
          </a:prstGeom>
          <a:noFill/>
        </p:spPr>
      </p:pic>
      <p:sp>
        <p:nvSpPr>
          <p:cNvPr id="5" name="正方形/長方形 4"/>
          <p:cNvSpPr/>
          <p:nvPr/>
        </p:nvSpPr>
        <p:spPr>
          <a:xfrm>
            <a:off x="571472" y="1643050"/>
            <a:ext cx="3714776" cy="700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一級水系　</a:t>
            </a:r>
            <a:r>
              <a:rPr lang="en-US" altLang="ja-JP" sz="2800" dirty="0">
                <a:solidFill>
                  <a:schemeClr val="tx1"/>
                </a:solidFill>
              </a:rPr>
              <a:t>VS </a:t>
            </a:r>
            <a:r>
              <a:rPr lang="ja-JP" altLang="en-US" sz="2800" dirty="0">
                <a:solidFill>
                  <a:schemeClr val="tx1"/>
                </a:solidFill>
              </a:rPr>
              <a:t>一級河川</a:t>
            </a:r>
            <a:endParaRPr kumimoji="1" lang="ja-JP" altLang="en-US" sz="2800" dirty="0">
              <a:solidFill>
                <a:schemeClr val="tx1"/>
              </a:solidFill>
            </a:endParaRPr>
          </a:p>
        </p:txBody>
      </p:sp>
      <p:sp>
        <p:nvSpPr>
          <p:cNvPr id="6" name="正方形/長方形 5"/>
          <p:cNvSpPr/>
          <p:nvPr/>
        </p:nvSpPr>
        <p:spPr>
          <a:xfrm>
            <a:off x="6215074" y="5429264"/>
            <a:ext cx="257176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Re: </a:t>
            </a:r>
            <a:r>
              <a:rPr lang="ja-JP" altLang="en-US" sz="1400" dirty="0">
                <a:solidFill>
                  <a:schemeClr val="tx1"/>
                </a:solidFill>
              </a:rPr>
              <a:t>全世界の河川事典、丸善出版、Ｈ２５</a:t>
            </a:r>
            <a:endParaRPr kumimoji="1" lang="ja-JP" altLang="en-US" sz="14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F663D7EF-7394-4631-8FF4-10A0AB26F91D}" type="slidenum">
              <a:rPr lang="en-US" altLang="ja-JP" smtClean="0"/>
              <a:pPr>
                <a:defRPr/>
              </a:pPr>
              <a:t>15</a:t>
            </a:fld>
            <a:endParaRPr lang="en-US" altLang="ja-JP"/>
          </a:p>
        </p:txBody>
      </p:sp>
      <p:pic>
        <p:nvPicPr>
          <p:cNvPr id="5" name="Picture 27" descr="http://static.ddmcdn.com/gif/maps/jpg/NAM_US_THEM_Watershed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0" y="142852"/>
            <a:ext cx="5500726" cy="3214710"/>
          </a:xfrm>
          <a:prstGeom prst="rect">
            <a:avLst/>
          </a:prstGeom>
          <a:noFill/>
          <a:ln>
            <a:noFill/>
          </a:ln>
        </p:spPr>
      </p:pic>
      <p:pic>
        <p:nvPicPr>
          <p:cNvPr id="6" name="Picture 9217" descr="http://www.promathians.com/risingwater/pictures/drainagenl.bmp"/>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500034" y="3357562"/>
            <a:ext cx="2714644" cy="3013394"/>
          </a:xfrm>
          <a:prstGeom prst="rect">
            <a:avLst/>
          </a:prstGeom>
          <a:noFill/>
          <a:ln>
            <a:solidFill>
              <a:schemeClr val="tx1"/>
            </a:solidFill>
          </a:ln>
        </p:spPr>
      </p:pic>
      <p:sp>
        <p:nvSpPr>
          <p:cNvPr id="7" name="正方形/長方形 6"/>
          <p:cNvSpPr/>
          <p:nvPr/>
        </p:nvSpPr>
        <p:spPr>
          <a:xfrm>
            <a:off x="4071934" y="3500438"/>
            <a:ext cx="4316887" cy="369332"/>
          </a:xfrm>
          <a:prstGeom prst="rect">
            <a:avLst/>
          </a:prstGeom>
        </p:spPr>
        <p:txBody>
          <a:bodyPr wrap="none">
            <a:spAutoFit/>
          </a:bodyPr>
          <a:lstStyle/>
          <a:p>
            <a:r>
              <a:rPr lang="en-US" altLang="ja-JP" dirty="0"/>
              <a:t>River basins in the continental United States</a:t>
            </a:r>
            <a:endParaRPr lang="ja-JP" altLang="en-US" dirty="0"/>
          </a:p>
        </p:txBody>
      </p:sp>
      <p:sp>
        <p:nvSpPr>
          <p:cNvPr id="8" name="正方形/長方形 7"/>
          <p:cNvSpPr/>
          <p:nvPr/>
        </p:nvSpPr>
        <p:spPr>
          <a:xfrm>
            <a:off x="3571868" y="6215082"/>
            <a:ext cx="3154774" cy="369332"/>
          </a:xfrm>
          <a:prstGeom prst="rect">
            <a:avLst/>
          </a:prstGeom>
        </p:spPr>
        <p:txBody>
          <a:bodyPr wrap="none">
            <a:spAutoFit/>
          </a:bodyPr>
          <a:lstStyle/>
          <a:p>
            <a:r>
              <a:rPr lang="en-US" altLang="ja-JP" dirty="0"/>
              <a:t>River basins in the Netherlands </a:t>
            </a:r>
            <a:endParaRPr lang="ja-JP" altLang="en-US" dirty="0"/>
          </a:p>
        </p:txBody>
      </p:sp>
      <p:sp>
        <p:nvSpPr>
          <p:cNvPr id="9" name="正方形/長方形 8"/>
          <p:cNvSpPr/>
          <p:nvPr/>
        </p:nvSpPr>
        <p:spPr>
          <a:xfrm>
            <a:off x="4000496" y="3929066"/>
            <a:ext cx="4572000" cy="523220"/>
          </a:xfrm>
          <a:prstGeom prst="rect">
            <a:avLst/>
          </a:prstGeom>
        </p:spPr>
        <p:txBody>
          <a:bodyPr>
            <a:spAutoFit/>
          </a:bodyPr>
          <a:lstStyle/>
          <a:p>
            <a:r>
              <a:rPr lang="en-US" altLang="ja-JP" sz="1400" u="sng" dirty="0">
                <a:hlinkClick r:id="rId4"/>
              </a:rPr>
              <a:t>http://static.ddmcdn.com/gif/maps/jpg/NAM_US_THEM_Watersheds.jpg</a:t>
            </a:r>
            <a:endParaRPr lang="ja-JP" alt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 3"/>
          <p:cNvGraphicFramePr>
            <a:graphicFrameLocks noGrp="1"/>
          </p:cNvGraphicFramePr>
          <p:nvPr>
            <p:ph idx="1"/>
          </p:nvPr>
        </p:nvGraphicFramePr>
        <p:xfrm>
          <a:off x="357159" y="714356"/>
          <a:ext cx="4143402" cy="1432560"/>
        </p:xfrm>
        <a:graphic>
          <a:graphicData uri="http://schemas.openxmlformats.org/drawingml/2006/table">
            <a:tbl>
              <a:tblPr/>
              <a:tblGrid>
                <a:gridCol w="1381134">
                  <a:extLst>
                    <a:ext uri="{9D8B030D-6E8A-4147-A177-3AD203B41FA5}">
                      <a16:colId xmlns="" xmlns:a16="http://schemas.microsoft.com/office/drawing/2014/main" val="20000"/>
                    </a:ext>
                  </a:extLst>
                </a:gridCol>
                <a:gridCol w="1381134">
                  <a:extLst>
                    <a:ext uri="{9D8B030D-6E8A-4147-A177-3AD203B41FA5}">
                      <a16:colId xmlns="" xmlns:a16="http://schemas.microsoft.com/office/drawing/2014/main" val="20001"/>
                    </a:ext>
                  </a:extLst>
                </a:gridCol>
                <a:gridCol w="1381134">
                  <a:extLst>
                    <a:ext uri="{9D8B030D-6E8A-4147-A177-3AD203B41FA5}">
                      <a16:colId xmlns="" xmlns:a16="http://schemas.microsoft.com/office/drawing/2014/main" val="20002"/>
                    </a:ext>
                  </a:extLst>
                </a:gridCol>
              </a:tblGrid>
              <a:tr h="0">
                <a:tc>
                  <a:txBody>
                    <a:bodyPr/>
                    <a:lstStyle/>
                    <a:p>
                      <a:pPr algn="ctr">
                        <a:spcAft>
                          <a:spcPts val="0"/>
                        </a:spcAft>
                      </a:pPr>
                      <a:r>
                        <a:rPr lang="ja-JP" sz="1400" kern="0" dirty="0">
                          <a:latin typeface="Century"/>
                          <a:ea typeface="ＭＳ Ｐゴシック"/>
                          <a:cs typeface="ＭＳ Ｐゴシック"/>
                        </a:rPr>
                        <a:t>順位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河川名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幹線流路延長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0"/>
                  </a:ext>
                </a:extLst>
              </a:tr>
              <a:tr h="0">
                <a:tc>
                  <a:txBody>
                    <a:bodyPr/>
                    <a:lstStyle/>
                    <a:p>
                      <a:pPr algn="ctr">
                        <a:spcAft>
                          <a:spcPts val="0"/>
                        </a:spcAft>
                      </a:pPr>
                      <a:r>
                        <a:rPr lang="ja-JP" sz="1400" kern="0" dirty="0">
                          <a:latin typeface="Century"/>
                          <a:ea typeface="ＭＳ Ｐゴシック"/>
                          <a:cs typeface="ＭＳ Ｐゴシック"/>
                        </a:rPr>
                        <a:t>１</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信濃川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367</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1"/>
                  </a:ext>
                </a:extLst>
              </a:tr>
              <a:tr h="0">
                <a:tc>
                  <a:txBody>
                    <a:bodyPr/>
                    <a:lstStyle/>
                    <a:p>
                      <a:pPr algn="ctr">
                        <a:spcAft>
                          <a:spcPts val="0"/>
                        </a:spcAft>
                      </a:pPr>
                      <a:r>
                        <a:rPr lang="ja-JP" sz="1400" kern="0" dirty="0">
                          <a:latin typeface="Century"/>
                          <a:ea typeface="ＭＳ Ｐゴシック"/>
                          <a:cs typeface="ＭＳ Ｐゴシック"/>
                        </a:rPr>
                        <a:t>２</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利根川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322</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2"/>
                  </a:ext>
                </a:extLst>
              </a:tr>
              <a:tr h="0">
                <a:tc>
                  <a:txBody>
                    <a:bodyPr/>
                    <a:lstStyle/>
                    <a:p>
                      <a:pPr algn="ctr">
                        <a:spcAft>
                          <a:spcPts val="0"/>
                        </a:spcAft>
                      </a:pPr>
                      <a:r>
                        <a:rPr lang="ja-JP" sz="1400" kern="0" dirty="0">
                          <a:latin typeface="Century"/>
                          <a:ea typeface="ＭＳ Ｐゴシック"/>
                          <a:cs typeface="ＭＳ Ｐゴシック"/>
                        </a:rPr>
                        <a:t>３</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石狩川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268</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3"/>
                  </a:ext>
                </a:extLst>
              </a:tr>
              <a:tr h="0">
                <a:tc>
                  <a:txBody>
                    <a:bodyPr/>
                    <a:lstStyle/>
                    <a:p>
                      <a:pPr algn="ctr">
                        <a:spcAft>
                          <a:spcPts val="0"/>
                        </a:spcAft>
                      </a:pPr>
                      <a:r>
                        <a:rPr lang="ja-JP" sz="1400" kern="0" dirty="0">
                          <a:latin typeface="Century"/>
                          <a:ea typeface="ＭＳ Ｐゴシック"/>
                          <a:cs typeface="ＭＳ Ｐゴシック"/>
                        </a:rPr>
                        <a:t>４</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天塩川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256</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4"/>
                  </a:ext>
                </a:extLst>
              </a:tr>
              <a:tr h="0">
                <a:tc>
                  <a:txBody>
                    <a:bodyPr/>
                    <a:lstStyle/>
                    <a:p>
                      <a:pPr algn="ctr">
                        <a:spcAft>
                          <a:spcPts val="0"/>
                        </a:spcAft>
                      </a:pPr>
                      <a:r>
                        <a:rPr lang="ja-JP" sz="1400" kern="0" dirty="0">
                          <a:latin typeface="Century"/>
                          <a:ea typeface="ＭＳ Ｐゴシック"/>
                          <a:cs typeface="ＭＳ Ｐゴシック"/>
                        </a:rPr>
                        <a:t>５</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北上川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　</a:t>
                      </a:r>
                      <a:r>
                        <a:rPr lang="en-US" sz="1400" kern="0" dirty="0">
                          <a:latin typeface="Century"/>
                          <a:ea typeface="ＭＳ Ｐゴシック"/>
                          <a:cs typeface="ＭＳ Ｐゴシック"/>
                        </a:rPr>
                        <a:t>249</a:t>
                      </a:r>
                      <a:r>
                        <a:rPr lang="ja-JP" sz="1400" kern="0" dirty="0">
                          <a:latin typeface="Century"/>
                          <a:ea typeface="ＭＳ Ｐゴシック"/>
                          <a:cs typeface="ＭＳ Ｐゴシック"/>
                        </a:rPr>
                        <a:t>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5"/>
                  </a:ext>
                </a:extLst>
              </a:tr>
            </a:tbl>
          </a:graphicData>
        </a:graphic>
      </p:graphicFrame>
      <p:sp>
        <p:nvSpPr>
          <p:cNvPr id="52225" name="Rectangle 1"/>
          <p:cNvSpPr>
            <a:spLocks noChangeArrowheads="1"/>
          </p:cNvSpPr>
          <p:nvPr/>
        </p:nvSpPr>
        <p:spPr bwMode="auto">
          <a:xfrm>
            <a:off x="0" y="-48399"/>
            <a:ext cx="4717958"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川の長さ</a:t>
            </a:r>
            <a:r>
              <a:rPr kumimoji="1" lang="ja-JP" altLang="en-US" sz="1600" b="1" i="0" u="none" strike="noStrike" cap="none" normalizeH="0" baseline="-30000" dirty="0">
                <a:ln>
                  <a:noFill/>
                </a:ln>
                <a:solidFill>
                  <a:srgbClr val="3B474C"/>
                </a:solidFill>
                <a:effectLst/>
                <a:latin typeface="Arial"/>
                <a:ea typeface="MS UI Gothic" pitchFamily="50" charset="-128"/>
                <a:cs typeface="ＭＳ Ｐゴシック" pitchFamily="50" charset="-128"/>
              </a:rPr>
              <a:t> </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キロメートル</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信濃川の長さ</a:t>
            </a: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367km</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は新潟～上野間の距離とほぼ同じです。</a:t>
            </a: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graphicFrame>
        <p:nvGraphicFramePr>
          <p:cNvPr id="6" name="表 5"/>
          <p:cNvGraphicFramePr>
            <a:graphicFrameLocks noGrp="1"/>
          </p:cNvGraphicFramePr>
          <p:nvPr/>
        </p:nvGraphicFramePr>
        <p:xfrm>
          <a:off x="642909" y="2928934"/>
          <a:ext cx="3500463" cy="1432560"/>
        </p:xfrm>
        <a:graphic>
          <a:graphicData uri="http://schemas.openxmlformats.org/drawingml/2006/table">
            <a:tbl>
              <a:tblPr/>
              <a:tblGrid>
                <a:gridCol w="1166821">
                  <a:extLst>
                    <a:ext uri="{9D8B030D-6E8A-4147-A177-3AD203B41FA5}">
                      <a16:colId xmlns="" xmlns:a16="http://schemas.microsoft.com/office/drawing/2014/main" val="20000"/>
                    </a:ext>
                  </a:extLst>
                </a:gridCol>
                <a:gridCol w="1166821">
                  <a:extLst>
                    <a:ext uri="{9D8B030D-6E8A-4147-A177-3AD203B41FA5}">
                      <a16:colId xmlns="" xmlns:a16="http://schemas.microsoft.com/office/drawing/2014/main" val="20001"/>
                    </a:ext>
                  </a:extLst>
                </a:gridCol>
                <a:gridCol w="1166821">
                  <a:extLst>
                    <a:ext uri="{9D8B030D-6E8A-4147-A177-3AD203B41FA5}">
                      <a16:colId xmlns="" xmlns:a16="http://schemas.microsoft.com/office/drawing/2014/main" val="20002"/>
                    </a:ext>
                  </a:extLst>
                </a:gridCol>
              </a:tblGrid>
              <a:tr h="226220">
                <a:tc>
                  <a:txBody>
                    <a:bodyPr/>
                    <a:lstStyle/>
                    <a:p>
                      <a:pPr algn="ctr">
                        <a:spcAft>
                          <a:spcPts val="0"/>
                        </a:spcAft>
                      </a:pPr>
                      <a:r>
                        <a:rPr lang="ja-JP" sz="1400" kern="0" dirty="0">
                          <a:latin typeface="Century"/>
                          <a:ea typeface="ＭＳ Ｐゴシック"/>
                          <a:cs typeface="ＭＳ Ｐゴシック"/>
                        </a:rPr>
                        <a:t>順位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河川名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流域面積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0"/>
                  </a:ext>
                </a:extLst>
              </a:tr>
              <a:tr h="226220">
                <a:tc>
                  <a:txBody>
                    <a:bodyPr/>
                    <a:lstStyle/>
                    <a:p>
                      <a:pPr algn="ctr">
                        <a:spcAft>
                          <a:spcPts val="0"/>
                        </a:spcAft>
                      </a:pPr>
                      <a:r>
                        <a:rPr lang="ja-JP" sz="1400" kern="0" dirty="0">
                          <a:latin typeface="Century"/>
                          <a:ea typeface="ＭＳ Ｐゴシック"/>
                          <a:cs typeface="ＭＳ Ｐゴシック"/>
                        </a:rPr>
                        <a:t>１</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利根川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16,842</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1"/>
                  </a:ext>
                </a:extLst>
              </a:tr>
              <a:tr h="226220">
                <a:tc>
                  <a:txBody>
                    <a:bodyPr/>
                    <a:lstStyle/>
                    <a:p>
                      <a:pPr algn="ctr">
                        <a:spcAft>
                          <a:spcPts val="0"/>
                        </a:spcAft>
                      </a:pPr>
                      <a:r>
                        <a:rPr lang="ja-JP" sz="1400" kern="0" dirty="0">
                          <a:latin typeface="Century"/>
                          <a:ea typeface="ＭＳ Ｐゴシック"/>
                          <a:cs typeface="ＭＳ Ｐゴシック"/>
                        </a:rPr>
                        <a:t>２</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石狩川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14,330</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2"/>
                  </a:ext>
                </a:extLst>
              </a:tr>
              <a:tr h="226220">
                <a:tc>
                  <a:txBody>
                    <a:bodyPr/>
                    <a:lstStyle/>
                    <a:p>
                      <a:pPr algn="ctr">
                        <a:spcAft>
                          <a:spcPts val="0"/>
                        </a:spcAft>
                      </a:pPr>
                      <a:r>
                        <a:rPr lang="ja-JP" sz="1400" kern="0" dirty="0">
                          <a:latin typeface="Century"/>
                          <a:ea typeface="ＭＳ Ｐゴシック"/>
                          <a:cs typeface="ＭＳ Ｐゴシック"/>
                        </a:rPr>
                        <a:t>３</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信濃川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　</a:t>
                      </a:r>
                      <a:r>
                        <a:rPr lang="en-US" sz="1400" kern="0" dirty="0">
                          <a:latin typeface="Century"/>
                          <a:ea typeface="ＭＳ Ｐゴシック"/>
                          <a:cs typeface="ＭＳ Ｐゴシック"/>
                        </a:rPr>
                        <a:t>11,900</a:t>
                      </a:r>
                      <a:r>
                        <a:rPr lang="ja-JP" sz="1400" kern="0" dirty="0">
                          <a:latin typeface="Century"/>
                          <a:ea typeface="ＭＳ Ｐゴシック"/>
                          <a:cs typeface="ＭＳ Ｐゴシック"/>
                        </a:rPr>
                        <a:t>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3"/>
                  </a:ext>
                </a:extLst>
              </a:tr>
              <a:tr h="226220">
                <a:tc>
                  <a:txBody>
                    <a:bodyPr/>
                    <a:lstStyle/>
                    <a:p>
                      <a:pPr algn="ctr">
                        <a:spcAft>
                          <a:spcPts val="0"/>
                        </a:spcAft>
                      </a:pPr>
                      <a:r>
                        <a:rPr lang="ja-JP" sz="1400" kern="0" dirty="0">
                          <a:latin typeface="Century"/>
                          <a:ea typeface="ＭＳ Ｐゴシック"/>
                          <a:cs typeface="ＭＳ Ｐゴシック"/>
                        </a:rPr>
                        <a:t>４</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北上川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10,150</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4"/>
                  </a:ext>
                </a:extLst>
              </a:tr>
              <a:tr h="226220">
                <a:tc>
                  <a:txBody>
                    <a:bodyPr/>
                    <a:lstStyle/>
                    <a:p>
                      <a:pPr algn="ctr">
                        <a:spcAft>
                          <a:spcPts val="0"/>
                        </a:spcAft>
                      </a:pPr>
                      <a:r>
                        <a:rPr lang="ja-JP" sz="1400" kern="0" dirty="0">
                          <a:latin typeface="Century"/>
                          <a:ea typeface="ＭＳ Ｐゴシック"/>
                          <a:cs typeface="ＭＳ Ｐゴシック"/>
                        </a:rPr>
                        <a:t>５</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木曽川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　</a:t>
                      </a:r>
                      <a:r>
                        <a:rPr lang="en-US" sz="1400" kern="0" dirty="0">
                          <a:latin typeface="Century"/>
                          <a:ea typeface="ＭＳ Ｐゴシック"/>
                          <a:cs typeface="ＭＳ Ｐゴシック"/>
                        </a:rPr>
                        <a:t>9,100</a:t>
                      </a:r>
                      <a:r>
                        <a:rPr lang="ja-JP" sz="1400" kern="0" dirty="0">
                          <a:latin typeface="Century"/>
                          <a:ea typeface="ＭＳ Ｐゴシック"/>
                          <a:cs typeface="ＭＳ Ｐゴシック"/>
                        </a:rPr>
                        <a:t>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5"/>
                  </a:ext>
                </a:extLst>
              </a:tr>
            </a:tbl>
          </a:graphicData>
        </a:graphic>
      </p:graphicFrame>
      <p:sp>
        <p:nvSpPr>
          <p:cNvPr id="52226" name="Rectangle 2"/>
          <p:cNvSpPr>
            <a:spLocks noChangeArrowheads="1"/>
          </p:cNvSpPr>
          <p:nvPr/>
        </p:nvSpPr>
        <p:spPr bwMode="auto">
          <a:xfrm>
            <a:off x="0" y="2129872"/>
            <a:ext cx="4453463"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流域面積</a:t>
            </a:r>
            <a:r>
              <a:rPr kumimoji="1" lang="ja-JP" altLang="en-US" sz="1600" b="1" i="0" u="none" strike="noStrike" cap="none" normalizeH="0" baseline="-30000" dirty="0">
                <a:ln>
                  <a:noFill/>
                </a:ln>
                <a:solidFill>
                  <a:srgbClr val="3B474C"/>
                </a:solidFill>
                <a:effectLst/>
                <a:latin typeface="Arial"/>
                <a:ea typeface="MS UI Gothic" pitchFamily="50" charset="-128"/>
                <a:cs typeface="ＭＳ Ｐゴシック" pitchFamily="50" charset="-128"/>
              </a:rPr>
              <a:t> </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平方キロメートル</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信濃川の流域面積は新潟県の面積とほぼ同じです。</a:t>
            </a:r>
            <a:b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b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流域面積は降った雨がその川に流れ込む区域をいいます。</a:t>
            </a: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graphicFrame>
        <p:nvGraphicFramePr>
          <p:cNvPr id="8" name="表 7"/>
          <p:cNvGraphicFramePr>
            <a:graphicFrameLocks noGrp="1"/>
          </p:cNvGraphicFramePr>
          <p:nvPr/>
        </p:nvGraphicFramePr>
        <p:xfrm>
          <a:off x="357157" y="5286388"/>
          <a:ext cx="4000528" cy="1432560"/>
        </p:xfrm>
        <a:graphic>
          <a:graphicData uri="http://schemas.openxmlformats.org/drawingml/2006/table">
            <a:tbl>
              <a:tblPr/>
              <a:tblGrid>
                <a:gridCol w="1291398">
                  <a:extLst>
                    <a:ext uri="{9D8B030D-6E8A-4147-A177-3AD203B41FA5}">
                      <a16:colId xmlns="" xmlns:a16="http://schemas.microsoft.com/office/drawing/2014/main" val="20000"/>
                    </a:ext>
                  </a:extLst>
                </a:gridCol>
                <a:gridCol w="1354565">
                  <a:extLst>
                    <a:ext uri="{9D8B030D-6E8A-4147-A177-3AD203B41FA5}">
                      <a16:colId xmlns="" xmlns:a16="http://schemas.microsoft.com/office/drawing/2014/main" val="20001"/>
                    </a:ext>
                  </a:extLst>
                </a:gridCol>
                <a:gridCol w="1354565">
                  <a:extLst>
                    <a:ext uri="{9D8B030D-6E8A-4147-A177-3AD203B41FA5}">
                      <a16:colId xmlns="" xmlns:a16="http://schemas.microsoft.com/office/drawing/2014/main" val="20002"/>
                    </a:ext>
                  </a:extLst>
                </a:gridCol>
              </a:tblGrid>
              <a:tr h="0">
                <a:tc>
                  <a:txBody>
                    <a:bodyPr/>
                    <a:lstStyle/>
                    <a:p>
                      <a:pPr algn="ctr">
                        <a:spcAft>
                          <a:spcPts val="0"/>
                        </a:spcAft>
                      </a:pPr>
                      <a:r>
                        <a:rPr lang="ja-JP" sz="1400" kern="0" dirty="0">
                          <a:latin typeface="Century"/>
                          <a:ea typeface="ＭＳ Ｐゴシック"/>
                          <a:cs typeface="ＭＳ Ｐゴシック"/>
                        </a:rPr>
                        <a:t>順位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河川名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年間総流出量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0"/>
                  </a:ext>
                </a:extLst>
              </a:tr>
              <a:tr h="0">
                <a:tc>
                  <a:txBody>
                    <a:bodyPr/>
                    <a:lstStyle/>
                    <a:p>
                      <a:pPr algn="ctr">
                        <a:spcAft>
                          <a:spcPts val="0"/>
                        </a:spcAft>
                      </a:pPr>
                      <a:r>
                        <a:rPr lang="ja-JP" sz="1400" kern="0" dirty="0">
                          <a:latin typeface="Century"/>
                          <a:ea typeface="ＭＳ Ｐゴシック"/>
                          <a:cs typeface="ＭＳ Ｐゴシック"/>
                        </a:rPr>
                        <a:t>１</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信濃川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163</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1"/>
                  </a:ext>
                </a:extLst>
              </a:tr>
              <a:tr h="0">
                <a:tc>
                  <a:txBody>
                    <a:bodyPr/>
                    <a:lstStyle/>
                    <a:p>
                      <a:pPr algn="ctr">
                        <a:spcAft>
                          <a:spcPts val="0"/>
                        </a:spcAft>
                      </a:pPr>
                      <a:r>
                        <a:rPr lang="ja-JP" sz="1400" kern="0" dirty="0">
                          <a:latin typeface="Century"/>
                          <a:ea typeface="ＭＳ Ｐゴシック"/>
                          <a:cs typeface="ＭＳ Ｐゴシック"/>
                        </a:rPr>
                        <a:t>２</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阿賀野川</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142</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2"/>
                  </a:ext>
                </a:extLst>
              </a:tr>
              <a:tr h="0">
                <a:tc>
                  <a:txBody>
                    <a:bodyPr/>
                    <a:lstStyle/>
                    <a:p>
                      <a:pPr algn="ctr">
                        <a:spcAft>
                          <a:spcPts val="0"/>
                        </a:spcAft>
                      </a:pPr>
                      <a:r>
                        <a:rPr lang="ja-JP" sz="1400" kern="0" dirty="0">
                          <a:latin typeface="Century"/>
                          <a:ea typeface="ＭＳ Ｐゴシック"/>
                          <a:cs typeface="ＭＳ Ｐゴシック"/>
                        </a:rPr>
                        <a:t>３</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最上川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138</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3"/>
                  </a:ext>
                </a:extLst>
              </a:tr>
              <a:tr h="0">
                <a:tc>
                  <a:txBody>
                    <a:bodyPr/>
                    <a:lstStyle/>
                    <a:p>
                      <a:pPr algn="ctr">
                        <a:spcAft>
                          <a:spcPts val="0"/>
                        </a:spcAft>
                      </a:pPr>
                      <a:r>
                        <a:rPr lang="ja-JP" sz="1400" kern="0" dirty="0">
                          <a:latin typeface="Century"/>
                          <a:ea typeface="ＭＳ Ｐゴシック"/>
                          <a:cs typeface="ＭＳ Ｐゴシック"/>
                        </a:rPr>
                        <a:t>４</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北上川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a:latin typeface="Century"/>
                          <a:ea typeface="ＭＳ Ｐゴシック"/>
                          <a:cs typeface="ＭＳ Ｐゴシック"/>
                        </a:rPr>
                        <a:t>　</a:t>
                      </a:r>
                      <a:r>
                        <a:rPr lang="en-US" sz="1400" kern="0">
                          <a:latin typeface="Century"/>
                          <a:ea typeface="ＭＳ Ｐゴシック"/>
                          <a:cs typeface="ＭＳ Ｐゴシック"/>
                        </a:rPr>
                        <a:t>123</a:t>
                      </a:r>
                      <a:r>
                        <a:rPr lang="ja-JP" sz="1400" kern="0">
                          <a:latin typeface="Century"/>
                          <a:ea typeface="ＭＳ Ｐゴシック"/>
                          <a:cs typeface="ＭＳ Ｐゴシック"/>
                        </a:rPr>
                        <a:t>　</a:t>
                      </a:r>
                      <a:endParaRPr lang="ja-JP" sz="1400" kern="10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4"/>
                  </a:ext>
                </a:extLst>
              </a:tr>
              <a:tr h="0">
                <a:tc>
                  <a:txBody>
                    <a:bodyPr/>
                    <a:lstStyle/>
                    <a:p>
                      <a:pPr algn="ctr">
                        <a:spcAft>
                          <a:spcPts val="0"/>
                        </a:spcAft>
                      </a:pPr>
                      <a:r>
                        <a:rPr lang="en-US" sz="1400" kern="0" dirty="0">
                          <a:latin typeface="ＭＳ Ｐゴシック"/>
                          <a:ea typeface="ＭＳ ゴシック"/>
                          <a:cs typeface="ＭＳ Ｐゴシック"/>
                        </a:rPr>
                        <a:t>5</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雄物川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tc>
                  <a:txBody>
                    <a:bodyPr/>
                    <a:lstStyle/>
                    <a:p>
                      <a:pPr algn="ctr">
                        <a:spcAft>
                          <a:spcPts val="0"/>
                        </a:spcAft>
                      </a:pPr>
                      <a:r>
                        <a:rPr lang="ja-JP" sz="1400" kern="0" dirty="0">
                          <a:latin typeface="Century"/>
                          <a:ea typeface="ＭＳ Ｐゴシック"/>
                          <a:cs typeface="ＭＳ Ｐゴシック"/>
                        </a:rPr>
                        <a:t>　</a:t>
                      </a:r>
                      <a:r>
                        <a:rPr lang="en-US" sz="1400" kern="0" dirty="0">
                          <a:latin typeface="Century"/>
                          <a:ea typeface="ＭＳ Ｐゴシック"/>
                          <a:cs typeface="ＭＳ Ｐゴシック"/>
                        </a:rPr>
                        <a:t> 99</a:t>
                      </a:r>
                      <a:r>
                        <a:rPr lang="ja-JP" sz="1400" kern="0" dirty="0">
                          <a:latin typeface="Century"/>
                          <a:ea typeface="ＭＳ Ｐゴシック"/>
                          <a:cs typeface="ＭＳ Ｐゴシック"/>
                        </a:rPr>
                        <a:t>　</a:t>
                      </a:r>
                      <a:endParaRPr lang="ja-JP" sz="1400" kern="100" dirty="0">
                        <a:latin typeface="Century"/>
                        <a:ea typeface="ＭＳ ゴシック"/>
                        <a:cs typeface="Times New Roman"/>
                      </a:endParaRPr>
                    </a:p>
                  </a:txBody>
                  <a:tcPr marL="12700" marR="12700" marT="12700" marB="12700" anchor="ctr">
                    <a:lnL>
                      <a:noFill/>
                    </a:lnL>
                    <a:lnR>
                      <a:noFill/>
                    </a:lnR>
                    <a:lnT>
                      <a:noFill/>
                    </a:lnT>
                    <a:lnB>
                      <a:noFill/>
                    </a:lnB>
                  </a:tcPr>
                </a:tc>
                <a:extLst>
                  <a:ext uri="{0D108BD9-81ED-4DB2-BD59-A6C34878D82A}">
                    <a16:rowId xmlns="" xmlns:a16="http://schemas.microsoft.com/office/drawing/2014/main" val="10005"/>
                  </a:ext>
                </a:extLst>
              </a:tr>
            </a:tbl>
          </a:graphicData>
        </a:graphic>
      </p:graphicFrame>
      <p:sp>
        <p:nvSpPr>
          <p:cNvPr id="52227" name="Rectangle 3"/>
          <p:cNvSpPr>
            <a:spLocks noChangeArrowheads="1"/>
          </p:cNvSpPr>
          <p:nvPr/>
        </p:nvSpPr>
        <p:spPr bwMode="auto">
          <a:xfrm>
            <a:off x="0" y="4486253"/>
            <a:ext cx="6143636"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一年間に流れ出る水量</a:t>
            </a:r>
            <a:r>
              <a:rPr kumimoji="1" lang="ja-JP" altLang="en-US" sz="1600" b="1" i="0" u="none" strike="noStrike" cap="none" normalizeH="0" baseline="0" dirty="0">
                <a:ln>
                  <a:noFill/>
                </a:ln>
                <a:solidFill>
                  <a:srgbClr val="3B474C"/>
                </a:solidFill>
                <a:effectLst/>
                <a:latin typeface="Arial"/>
                <a:ea typeface="MS UI Gothic" pitchFamily="50" charset="-128"/>
                <a:cs typeface="ＭＳ Ｐゴシック" pitchFamily="50" charset="-128"/>
              </a:rPr>
              <a:t>  </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億立方メートル</a:t>
            </a:r>
            <a:r>
              <a:rPr kumimoji="1" lang="en-US" altLang="ja-JP" sz="1600" b="1" i="0" u="none" strike="noStrike" cap="none" normalizeH="0" baseline="-30000" dirty="0">
                <a:ln>
                  <a:noFill/>
                </a:ln>
                <a:solidFill>
                  <a:srgbClr val="3B474C"/>
                </a:solidFill>
                <a:effectLst/>
                <a:latin typeface="MS UI Gothic" pitchFamily="50" charset="-128"/>
                <a:ea typeface="MS UI Gothic" pitchFamily="50" charset="-128"/>
                <a:cs typeface="ＭＳ Ｐゴシック" pitchFamily="50" charset="-128"/>
              </a:rPr>
              <a:t>)</a:t>
            </a:r>
            <a:endParaRPr kumimoji="1" lang="en-US" altLang="ja-JP" sz="16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河川便覧</a:t>
            </a: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2006</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より</a:t>
            </a: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(H14</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データ</a:t>
            </a: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b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br>
            <a:r>
              <a:rPr kumimoji="1" lang="en-US" altLang="ja-JP"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a:t>
            </a:r>
            <a:r>
              <a:rPr kumimoji="1" lang="ja-JP" altLang="en-US" sz="1400" b="0" i="0" u="none" strike="noStrike" cap="none" normalizeH="0" baseline="0" dirty="0">
                <a:ln>
                  <a:noFill/>
                </a:ln>
                <a:solidFill>
                  <a:srgbClr val="3B474C"/>
                </a:solidFill>
                <a:effectLst/>
                <a:latin typeface="MS UI Gothic" pitchFamily="50" charset="-128"/>
                <a:ea typeface="MS UI Gothic" pitchFamily="50" charset="-128"/>
                <a:cs typeface="ＭＳ Ｐゴシック" pitchFamily="50" charset="-128"/>
              </a:rPr>
              <a:t>信濃川から一年間に流れ出る水量</a:t>
            </a:r>
            <a:endParaRPr kumimoji="1" lang="ja-JP" altLang="en-US" sz="14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 name="Picture 2" descr="http://www.hrr.mlit.go.jp/shinage/shinanogawa/img/ryuiki.gif"/>
          <p:cNvPicPr>
            <a:picLocks noChangeAspect="1" noChangeArrowheads="1"/>
          </p:cNvPicPr>
          <p:nvPr/>
        </p:nvPicPr>
        <p:blipFill>
          <a:blip r:embed="rId2" cstate="print"/>
          <a:srcRect/>
          <a:stretch>
            <a:fillRect/>
          </a:stretch>
        </p:blipFill>
        <p:spPr bwMode="auto">
          <a:xfrm>
            <a:off x="4686480" y="214290"/>
            <a:ext cx="4457519" cy="5357849"/>
          </a:xfrm>
          <a:prstGeom prst="rect">
            <a:avLst/>
          </a:prstGeom>
          <a:noFill/>
        </p:spPr>
      </p:pic>
      <p:sp>
        <p:nvSpPr>
          <p:cNvPr id="9" name="スライド番号プレースホルダ 8"/>
          <p:cNvSpPr>
            <a:spLocks noGrp="1"/>
          </p:cNvSpPr>
          <p:nvPr>
            <p:ph type="sldNum" sz="quarter" idx="12"/>
          </p:nvPr>
        </p:nvSpPr>
        <p:spPr/>
        <p:txBody>
          <a:bodyPr/>
          <a:lstStyle/>
          <a:p>
            <a:fld id="{80F37C07-476B-4321-A5E5-D0A1473BC6BC}" type="slidenum">
              <a:rPr kumimoji="1" lang="ja-JP" altLang="en-US" smtClean="0"/>
              <a:pPr/>
              <a:t>16</a:t>
            </a:fld>
            <a:endParaRPr kumimoji="1"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9"/>
          <p:cNvGrpSpPr>
            <a:grpSpLocks/>
          </p:cNvGrpSpPr>
          <p:nvPr/>
        </p:nvGrpSpPr>
        <p:grpSpPr bwMode="auto">
          <a:xfrm>
            <a:off x="304800" y="1447800"/>
            <a:ext cx="8534400" cy="4038600"/>
            <a:chOff x="144" y="1008"/>
            <a:chExt cx="5376" cy="2544"/>
          </a:xfrm>
        </p:grpSpPr>
        <p:graphicFrame>
          <p:nvGraphicFramePr>
            <p:cNvPr id="1026" name="Object 3072"/>
            <p:cNvGraphicFramePr>
              <a:graphicFrameLocks noChangeAspect="1"/>
            </p:cNvGraphicFramePr>
            <p:nvPr/>
          </p:nvGraphicFramePr>
          <p:xfrm>
            <a:off x="144" y="1632"/>
            <a:ext cx="2640" cy="1920"/>
          </p:xfrm>
          <a:graphic>
            <a:graphicData uri="http://schemas.openxmlformats.org/presentationml/2006/ole">
              <mc:AlternateContent xmlns:mc="http://schemas.openxmlformats.org/markup-compatibility/2006">
                <mc:Choice xmlns:v="urn:schemas-microsoft-com:vml" Requires="v">
                  <p:oleObj spid="_x0000_s419878" name="ピクチャ" r:id="rId4" imgW="5952960" imgH="4257720" progId="StaticDib">
                    <p:embed/>
                  </p:oleObj>
                </mc:Choice>
                <mc:Fallback>
                  <p:oleObj name="ピクチャ" r:id="rId4" imgW="5952960" imgH="4257720" progId="StaticDib">
                    <p:embed/>
                    <p:pic>
                      <p:nvPicPr>
                        <p:cNvPr id="0" name="Object 30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632"/>
                          <a:ext cx="2640" cy="1920"/>
                        </a:xfrm>
                        <a:prstGeom prst="rect">
                          <a:avLst/>
                        </a:prstGeom>
                        <a:solidFill>
                          <a:srgbClr val="FFFFFF"/>
                        </a:solidFill>
                      </p:spPr>
                    </p:pic>
                  </p:oleObj>
                </mc:Fallback>
              </mc:AlternateContent>
            </a:graphicData>
          </a:graphic>
        </p:graphicFrame>
        <p:graphicFrame>
          <p:nvGraphicFramePr>
            <p:cNvPr id="1027" name="Object 3073"/>
            <p:cNvGraphicFramePr>
              <a:graphicFrameLocks noChangeAspect="1"/>
            </p:cNvGraphicFramePr>
            <p:nvPr/>
          </p:nvGraphicFramePr>
          <p:xfrm>
            <a:off x="2880" y="1632"/>
            <a:ext cx="2640" cy="1920"/>
          </p:xfrm>
          <a:graphic>
            <a:graphicData uri="http://schemas.openxmlformats.org/presentationml/2006/ole">
              <mc:AlternateContent xmlns:mc="http://schemas.openxmlformats.org/markup-compatibility/2006">
                <mc:Choice xmlns:v="urn:schemas-microsoft-com:vml" Requires="v">
                  <p:oleObj spid="_x0000_s419879" name="ピクチャ" r:id="rId6" imgW="5896080" imgH="4200480" progId="StaticDib">
                    <p:embed/>
                  </p:oleObj>
                </mc:Choice>
                <mc:Fallback>
                  <p:oleObj name="ピクチャ" r:id="rId6" imgW="5896080" imgH="4200480" progId="StaticDib">
                    <p:embed/>
                    <p:pic>
                      <p:nvPicPr>
                        <p:cNvPr id="0" name="Object 30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632"/>
                          <a:ext cx="2640" cy="1920"/>
                        </a:xfrm>
                        <a:prstGeom prst="rect">
                          <a:avLst/>
                        </a:prstGeom>
                        <a:solidFill>
                          <a:srgbClr val="FFFFFF"/>
                        </a:solidFill>
                      </p:spPr>
                    </p:pic>
                  </p:oleObj>
                </mc:Fallback>
              </mc:AlternateContent>
            </a:graphicData>
          </a:graphic>
        </p:graphicFrame>
        <p:sp>
          <p:nvSpPr>
            <p:cNvPr id="1031" name="Rectangle 2055"/>
            <p:cNvSpPr>
              <a:spLocks noChangeArrowheads="1"/>
            </p:cNvSpPr>
            <p:nvPr/>
          </p:nvSpPr>
          <p:spPr bwMode="auto">
            <a:xfrm>
              <a:off x="144" y="1008"/>
              <a:ext cx="1296" cy="240"/>
            </a:xfrm>
            <a:prstGeom prst="rect">
              <a:avLst/>
            </a:prstGeom>
            <a:solidFill>
              <a:schemeClr val="bg1"/>
            </a:solidFill>
            <a:ln w="9525">
              <a:solidFill>
                <a:schemeClr val="tx1"/>
              </a:solidFill>
              <a:miter lim="800000"/>
              <a:headEnd/>
              <a:tailEnd/>
            </a:ln>
          </p:spPr>
          <p:txBody>
            <a:bodyPr wrap="none" anchor="ctr"/>
            <a:lstStyle/>
            <a:p>
              <a:r>
                <a:rPr lang="ja-JP" altLang="en-US" sz="1800" b="1"/>
                <a:t>利根川　</a:t>
              </a:r>
              <a:r>
                <a:rPr lang="en-US" altLang="ja-JP" sz="1800" b="1"/>
                <a:t>〈</a:t>
              </a:r>
              <a:r>
                <a:rPr lang="ja-JP" altLang="en-US" sz="1800" b="1"/>
                <a:t>洪水時</a:t>
              </a:r>
              <a:r>
                <a:rPr lang="en-US" altLang="ja-JP" sz="1800" b="1"/>
                <a:t>〉</a:t>
              </a:r>
            </a:p>
          </p:txBody>
        </p:sp>
        <p:sp>
          <p:nvSpPr>
            <p:cNvPr id="1032" name="Rectangle 2056"/>
            <p:cNvSpPr>
              <a:spLocks noChangeArrowheads="1"/>
            </p:cNvSpPr>
            <p:nvPr/>
          </p:nvSpPr>
          <p:spPr bwMode="auto">
            <a:xfrm>
              <a:off x="2880" y="1008"/>
              <a:ext cx="1296" cy="240"/>
            </a:xfrm>
            <a:prstGeom prst="rect">
              <a:avLst/>
            </a:prstGeom>
            <a:solidFill>
              <a:schemeClr val="bg1"/>
            </a:solidFill>
            <a:ln w="9525">
              <a:solidFill>
                <a:schemeClr val="tx1"/>
              </a:solidFill>
              <a:miter lim="800000"/>
              <a:headEnd/>
              <a:tailEnd/>
            </a:ln>
          </p:spPr>
          <p:txBody>
            <a:bodyPr wrap="none" anchor="ctr"/>
            <a:lstStyle/>
            <a:p>
              <a:r>
                <a:rPr lang="ja-JP" altLang="en-US" sz="1800" b="1"/>
                <a:t>利根川　</a:t>
              </a:r>
              <a:r>
                <a:rPr lang="en-US" altLang="ja-JP" sz="1800" b="1"/>
                <a:t>〈</a:t>
              </a:r>
              <a:r>
                <a:rPr lang="ja-JP" altLang="en-US" sz="1800" b="1"/>
                <a:t>平常時</a:t>
              </a:r>
              <a:r>
                <a:rPr lang="en-US" altLang="ja-JP" sz="1800" b="1"/>
                <a:t>〉</a:t>
              </a:r>
            </a:p>
          </p:txBody>
        </p:sp>
        <p:sp>
          <p:nvSpPr>
            <p:cNvPr id="1033" name="Rectangle 2057"/>
            <p:cNvSpPr>
              <a:spLocks noChangeArrowheads="1"/>
            </p:cNvSpPr>
            <p:nvPr/>
          </p:nvSpPr>
          <p:spPr bwMode="auto">
            <a:xfrm>
              <a:off x="144" y="1296"/>
              <a:ext cx="1824" cy="288"/>
            </a:xfrm>
            <a:prstGeom prst="rect">
              <a:avLst/>
            </a:prstGeom>
            <a:solidFill>
              <a:schemeClr val="bg1"/>
            </a:solidFill>
            <a:ln w="9525">
              <a:noFill/>
              <a:miter lim="800000"/>
              <a:headEnd/>
              <a:tailEnd/>
            </a:ln>
          </p:spPr>
          <p:txBody>
            <a:bodyPr wrap="none" anchor="ctr"/>
            <a:lstStyle/>
            <a:p>
              <a:r>
                <a:rPr lang="en-US" altLang="ja-JP" sz="1800" b="1"/>
                <a:t>Tone River    Flooded </a:t>
              </a:r>
            </a:p>
          </p:txBody>
        </p:sp>
        <p:sp>
          <p:nvSpPr>
            <p:cNvPr id="1034" name="Rectangle 2058"/>
            <p:cNvSpPr>
              <a:spLocks noChangeArrowheads="1"/>
            </p:cNvSpPr>
            <p:nvPr/>
          </p:nvSpPr>
          <p:spPr bwMode="auto">
            <a:xfrm>
              <a:off x="2928" y="1296"/>
              <a:ext cx="1824" cy="288"/>
            </a:xfrm>
            <a:prstGeom prst="rect">
              <a:avLst/>
            </a:prstGeom>
            <a:solidFill>
              <a:schemeClr val="bg1"/>
            </a:solidFill>
            <a:ln w="9525">
              <a:noFill/>
              <a:miter lim="800000"/>
              <a:headEnd/>
              <a:tailEnd/>
            </a:ln>
          </p:spPr>
          <p:txBody>
            <a:bodyPr wrap="none" anchor="ctr"/>
            <a:lstStyle/>
            <a:p>
              <a:r>
                <a:rPr lang="en-US" altLang="ja-JP" sz="1800" b="1"/>
                <a:t>Tone River    Not flooded</a:t>
              </a:r>
            </a:p>
          </p:txBody>
        </p:sp>
      </p:grpSp>
      <p:sp>
        <p:nvSpPr>
          <p:cNvPr id="1030" name="Text Box 2060"/>
          <p:cNvSpPr txBox="1">
            <a:spLocks noChangeArrowheads="1"/>
          </p:cNvSpPr>
          <p:nvPr/>
        </p:nvSpPr>
        <p:spPr bwMode="auto">
          <a:xfrm>
            <a:off x="8143900" y="6324600"/>
            <a:ext cx="847700" cy="369332"/>
          </a:xfrm>
          <a:prstGeom prst="rect">
            <a:avLst/>
          </a:prstGeom>
          <a:noFill/>
          <a:ln w="9525">
            <a:noFill/>
            <a:miter lim="800000"/>
            <a:headEnd/>
            <a:tailEnd/>
          </a:ln>
        </p:spPr>
        <p:txBody>
          <a:bodyPr wrap="square">
            <a:spAutoFit/>
          </a:bodyPr>
          <a:lstStyle/>
          <a:p>
            <a:pPr>
              <a:spcBef>
                <a:spcPct val="50000"/>
              </a:spcBef>
            </a:pPr>
            <a:r>
              <a:rPr lang="en-US" altLang="ja-JP" sz="1800" dirty="0"/>
              <a:t>MLIT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河川の流況</a:t>
            </a:r>
            <a:endParaRPr kumimoji="1" lang="ja-JP" altLang="en-US" dirty="0"/>
          </a:p>
        </p:txBody>
      </p:sp>
      <p:graphicFrame>
        <p:nvGraphicFramePr>
          <p:cNvPr id="5" name="表 4"/>
          <p:cNvGraphicFramePr>
            <a:graphicFrameLocks noGrp="1"/>
          </p:cNvGraphicFramePr>
          <p:nvPr/>
        </p:nvGraphicFramePr>
        <p:xfrm>
          <a:off x="142845" y="1285860"/>
          <a:ext cx="9001155" cy="5385149"/>
        </p:xfrm>
        <a:graphic>
          <a:graphicData uri="http://schemas.openxmlformats.org/drawingml/2006/table">
            <a:tbl>
              <a:tblPr/>
              <a:tblGrid>
                <a:gridCol w="807580">
                  <a:extLst>
                    <a:ext uri="{9D8B030D-6E8A-4147-A177-3AD203B41FA5}">
                      <a16:colId xmlns="" xmlns:a16="http://schemas.microsoft.com/office/drawing/2014/main" val="20000"/>
                    </a:ext>
                  </a:extLst>
                </a:gridCol>
                <a:gridCol w="807580">
                  <a:extLst>
                    <a:ext uri="{9D8B030D-6E8A-4147-A177-3AD203B41FA5}">
                      <a16:colId xmlns="" xmlns:a16="http://schemas.microsoft.com/office/drawing/2014/main" val="20001"/>
                    </a:ext>
                  </a:extLst>
                </a:gridCol>
                <a:gridCol w="824405">
                  <a:extLst>
                    <a:ext uri="{9D8B030D-6E8A-4147-A177-3AD203B41FA5}">
                      <a16:colId xmlns="" xmlns:a16="http://schemas.microsoft.com/office/drawing/2014/main" val="20002"/>
                    </a:ext>
                  </a:extLst>
                </a:gridCol>
                <a:gridCol w="824405">
                  <a:extLst>
                    <a:ext uri="{9D8B030D-6E8A-4147-A177-3AD203B41FA5}">
                      <a16:colId xmlns="" xmlns:a16="http://schemas.microsoft.com/office/drawing/2014/main" val="20003"/>
                    </a:ext>
                  </a:extLst>
                </a:gridCol>
                <a:gridCol w="824405">
                  <a:extLst>
                    <a:ext uri="{9D8B030D-6E8A-4147-A177-3AD203B41FA5}">
                      <a16:colId xmlns="" xmlns:a16="http://schemas.microsoft.com/office/drawing/2014/main" val="20004"/>
                    </a:ext>
                  </a:extLst>
                </a:gridCol>
                <a:gridCol w="824405">
                  <a:extLst>
                    <a:ext uri="{9D8B030D-6E8A-4147-A177-3AD203B41FA5}">
                      <a16:colId xmlns="" xmlns:a16="http://schemas.microsoft.com/office/drawing/2014/main" val="20005"/>
                    </a:ext>
                  </a:extLst>
                </a:gridCol>
                <a:gridCol w="824405">
                  <a:extLst>
                    <a:ext uri="{9D8B030D-6E8A-4147-A177-3AD203B41FA5}">
                      <a16:colId xmlns="" xmlns:a16="http://schemas.microsoft.com/office/drawing/2014/main" val="20006"/>
                    </a:ext>
                  </a:extLst>
                </a:gridCol>
                <a:gridCol w="835110">
                  <a:extLst>
                    <a:ext uri="{9D8B030D-6E8A-4147-A177-3AD203B41FA5}">
                      <a16:colId xmlns="" xmlns:a16="http://schemas.microsoft.com/office/drawing/2014/main" val="20007"/>
                    </a:ext>
                  </a:extLst>
                </a:gridCol>
                <a:gridCol w="714380">
                  <a:extLst>
                    <a:ext uri="{9D8B030D-6E8A-4147-A177-3AD203B41FA5}">
                      <a16:colId xmlns="" xmlns:a16="http://schemas.microsoft.com/office/drawing/2014/main" val="20008"/>
                    </a:ext>
                  </a:extLst>
                </a:gridCol>
                <a:gridCol w="857256">
                  <a:extLst>
                    <a:ext uri="{9D8B030D-6E8A-4147-A177-3AD203B41FA5}">
                      <a16:colId xmlns="" xmlns:a16="http://schemas.microsoft.com/office/drawing/2014/main" val="20009"/>
                    </a:ext>
                  </a:extLst>
                </a:gridCol>
                <a:gridCol w="857224">
                  <a:extLst>
                    <a:ext uri="{9D8B030D-6E8A-4147-A177-3AD203B41FA5}">
                      <a16:colId xmlns="" xmlns:a16="http://schemas.microsoft.com/office/drawing/2014/main" val="20010"/>
                    </a:ext>
                  </a:extLst>
                </a:gridCol>
              </a:tblGrid>
              <a:tr h="506824">
                <a:tc>
                  <a:txBody>
                    <a:bodyPr/>
                    <a:lstStyle/>
                    <a:p>
                      <a:pPr algn="l" fontAlgn="ctr"/>
                      <a:r>
                        <a:rPr lang="ja-JP" altLang="en-US" sz="1600" b="0" i="0" u="none" strike="noStrike" dirty="0">
                          <a:solidFill>
                            <a:srgbClr val="000000"/>
                          </a:solidFill>
                          <a:latin typeface="ＭＳ Ｐゴシック"/>
                        </a:rPr>
                        <a:t>基準点</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a:solidFill>
                            <a:srgbClr val="000000"/>
                          </a:solidFill>
                          <a:latin typeface="ＭＳ Ｐゴシック"/>
                        </a:rPr>
                        <a:t>流域面積</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1" i="0" u="none" strike="noStrike" dirty="0">
                          <a:solidFill>
                            <a:srgbClr val="000000"/>
                          </a:solidFill>
                          <a:latin typeface="ＭＳ Ｐゴシック"/>
                        </a:rPr>
                        <a:t>最大</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a:solidFill>
                            <a:srgbClr val="000000"/>
                          </a:solidFill>
                          <a:latin typeface="ＭＳ Ｐゴシック"/>
                        </a:rPr>
                        <a:t>豊水</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a:solidFill>
                            <a:srgbClr val="000000"/>
                          </a:solidFill>
                          <a:latin typeface="ＭＳ Ｐゴシック"/>
                        </a:rPr>
                        <a:t>平水</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a:solidFill>
                            <a:srgbClr val="000000"/>
                          </a:solidFill>
                          <a:latin typeface="ＭＳ Ｐゴシック"/>
                        </a:rPr>
                        <a:t>低水</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a:solidFill>
                            <a:srgbClr val="000000"/>
                          </a:solidFill>
                          <a:latin typeface="ＭＳ Ｐゴシック"/>
                        </a:rPr>
                        <a:t>渇水</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1" i="0" u="none" strike="noStrike" dirty="0">
                          <a:solidFill>
                            <a:srgbClr val="000000"/>
                          </a:solidFill>
                          <a:latin typeface="ＭＳ Ｐゴシック"/>
                        </a:rPr>
                        <a:t>最小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dirty="0">
                          <a:solidFill>
                            <a:srgbClr val="000000"/>
                          </a:solidFill>
                          <a:latin typeface="ＭＳ Ｐゴシック"/>
                        </a:rPr>
                        <a:t>平均</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1" i="0" u="none" strike="noStrike" dirty="0">
                          <a:solidFill>
                            <a:srgbClr val="000000"/>
                          </a:solidFill>
                          <a:latin typeface="ＭＳ Ｐゴシック"/>
                        </a:rPr>
                        <a:t>年間総量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506824">
                <a:tc>
                  <a:txBody>
                    <a:bodyPr/>
                    <a:lstStyle/>
                    <a:p>
                      <a:pPr algn="l" fontAlgn="ctr"/>
                      <a:r>
                        <a:rPr lang="ja-JP" altLang="en-US" sz="1600" b="0" i="0" u="none" strike="noStrike" dirty="0">
                          <a:solidFill>
                            <a:srgbClr val="000000"/>
                          </a:solidFill>
                          <a:latin typeface="ＭＳ Ｐゴシック"/>
                        </a:rPr>
                        <a:t>観測期間</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km^2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dirty="0">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dirty="0">
                          <a:solidFill>
                            <a:srgbClr val="000000"/>
                          </a:solidFill>
                          <a:latin typeface="ＭＳ Ｐゴシック"/>
                        </a:rPr>
                        <a:t>m^3/s</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GB" sz="1600" b="0" i="0" u="none" strike="noStrike">
                          <a:solidFill>
                            <a:srgbClr val="000000"/>
                          </a:solidFill>
                          <a:latin typeface="ＭＳ Ｐゴシック"/>
                        </a:rPr>
                        <a:t>10^6 m^3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256338">
                <a:tc>
                  <a:txBody>
                    <a:bodyPr/>
                    <a:lstStyle/>
                    <a:p>
                      <a:pPr algn="l" fontAlgn="ctr"/>
                      <a:r>
                        <a:rPr lang="ja-JP" altLang="en-US" sz="1600" b="1" i="0" u="none" strike="noStrike" dirty="0">
                          <a:solidFill>
                            <a:srgbClr val="000000"/>
                          </a:solidFill>
                          <a:latin typeface="ＭＳ Ｐゴシック"/>
                        </a:rPr>
                        <a:t>淀川</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256338">
                <a:tc>
                  <a:txBody>
                    <a:bodyPr/>
                    <a:lstStyle/>
                    <a:p>
                      <a:pPr algn="l" fontAlgn="ctr"/>
                      <a:r>
                        <a:rPr lang="ja-JP" altLang="en-US" sz="1600" b="0" i="0" u="none" strike="noStrike" dirty="0">
                          <a:solidFill>
                            <a:srgbClr val="000000"/>
                          </a:solidFill>
                          <a:latin typeface="ＭＳ Ｐゴシック"/>
                        </a:rPr>
                        <a:t>枚方</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r>
                        <a:rPr lang="en-US" altLang="ja-JP" sz="1600" b="0" i="0" u="none" strike="noStrike" dirty="0">
                          <a:solidFill>
                            <a:srgbClr val="000000"/>
                          </a:solidFill>
                          <a:latin typeface="ＭＳ Ｐゴシック"/>
                        </a:rPr>
                        <a:t>7,281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7,970.00</a:t>
                      </a:r>
                      <a:r>
                        <a:rPr lang="en-US" altLang="ja-JP" sz="1600" b="0" i="0" u="none" strike="noStrike" dirty="0">
                          <a:solidFill>
                            <a:srgbClr val="000000"/>
                          </a:solidFill>
                          <a:latin typeface="ＭＳ Ｐゴシック"/>
                        </a:rPr>
                        <a:t>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276.78</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193.03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147.23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108.67</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42</a:t>
                      </a:r>
                      <a:r>
                        <a:rPr lang="en-US" altLang="ja-JP" sz="1600" b="0" i="0" u="none" strike="noStrike" dirty="0">
                          <a:solidFill>
                            <a:srgbClr val="FF0000"/>
                          </a:solidFill>
                          <a:latin typeface="ＭＳ Ｐゴシック"/>
                        </a:rPr>
                        <a:t>.54</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267.33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8,430.66</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US" altLang="ja-JP" sz="1600" b="0" i="0" u="none" strike="noStrike" dirty="0">
                          <a:solidFill>
                            <a:srgbClr val="000000"/>
                          </a:solidFill>
                          <a:latin typeface="ＭＳ Ｐゴシック"/>
                        </a:rPr>
                        <a:t> S45~H18</a:t>
                      </a: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r h="256338">
                <a:tc gridSpan="2">
                  <a:txBody>
                    <a:bodyPr/>
                    <a:lstStyle/>
                    <a:p>
                      <a:pPr algn="ctr" fontAlgn="ctr"/>
                      <a:endParaRPr lang="en-GB"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kumimoji="1" lang="ja-JP" altLang="en-US"/>
                    </a:p>
                  </a:txBody>
                  <a:tcPr/>
                </a:tc>
                <a:tc>
                  <a:txBody>
                    <a:bodyPr/>
                    <a:lstStyle/>
                    <a:p>
                      <a:pPr algn="r" fontAlgn="ctr"/>
                      <a:r>
                        <a:rPr lang="en-US" altLang="ja-JP" sz="1600" b="0" i="0" u="none" strike="noStrike" dirty="0">
                          <a:solidFill>
                            <a:srgbClr val="000000"/>
                          </a:solidFill>
                          <a:latin typeface="ＭＳ Ｐゴシック"/>
                        </a:rPr>
                        <a:t>1.0946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0.0380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0.0265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0.0202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0.0149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0.0058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0.0367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1.1579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dirty="0">
                          <a:solidFill>
                            <a:srgbClr val="000000"/>
                          </a:solidFill>
                          <a:latin typeface="ＭＳ Ｐゴシック"/>
                        </a:rPr>
                        <a:t> 比流量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4"/>
                  </a:ext>
                </a:extLst>
              </a:tr>
              <a:tr h="256338">
                <a:tc>
                  <a:txBody>
                    <a:bodyPr/>
                    <a:lstStyle/>
                    <a:p>
                      <a:pPr algn="l" fontAlgn="ctr"/>
                      <a:r>
                        <a:rPr lang="ja-JP" altLang="en-US" sz="1600" b="1" i="0" u="none" strike="noStrike" dirty="0">
                          <a:solidFill>
                            <a:srgbClr val="000000"/>
                          </a:solidFill>
                          <a:latin typeface="ＭＳ Ｐゴシック"/>
                        </a:rPr>
                        <a:t>利根川</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5"/>
                  </a:ext>
                </a:extLst>
              </a:tr>
              <a:tr h="506824">
                <a:tc>
                  <a:txBody>
                    <a:bodyPr/>
                    <a:lstStyle/>
                    <a:p>
                      <a:pPr algn="l" fontAlgn="ctr"/>
                      <a:r>
                        <a:rPr lang="ja-JP" altLang="en-US" sz="1600" b="0" i="0" u="none" strike="noStrike" dirty="0">
                          <a:solidFill>
                            <a:srgbClr val="000000"/>
                          </a:solidFill>
                          <a:latin typeface="ＭＳ Ｐゴシック"/>
                        </a:rPr>
                        <a:t>栗橋</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r>
                        <a:rPr lang="en-US" altLang="ja-JP" sz="1600" b="0" i="0" u="none" strike="noStrike" dirty="0">
                          <a:solidFill>
                            <a:srgbClr val="000000"/>
                          </a:solidFill>
                          <a:latin typeface="ＭＳ Ｐゴシック"/>
                        </a:rPr>
                        <a:t>8,588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10,577.16</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244.93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142.03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99.33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75.03</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25.11</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238.11</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7,513.49</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US" altLang="ja-JP" sz="1600" b="0" i="0" u="none" strike="noStrike" dirty="0">
                          <a:solidFill>
                            <a:srgbClr val="000000"/>
                          </a:solidFill>
                          <a:latin typeface="ＭＳ Ｐゴシック"/>
                        </a:rPr>
                        <a:t> S54~H18</a:t>
                      </a: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6"/>
                  </a:ext>
                </a:extLst>
              </a:tr>
              <a:tr h="256338">
                <a:tc gridSpan="2">
                  <a:txBody>
                    <a:bodyPr/>
                    <a:lstStyle/>
                    <a:p>
                      <a:pPr algn="ctr" fontAlgn="ctr"/>
                      <a:endParaRPr lang="en-GB"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kumimoji="1" lang="ja-JP" altLang="en-US"/>
                    </a:p>
                  </a:txBody>
                  <a:tcPr/>
                </a:tc>
                <a:tc>
                  <a:txBody>
                    <a:bodyPr/>
                    <a:lstStyle/>
                    <a:p>
                      <a:pPr algn="r" fontAlgn="ctr"/>
                      <a:r>
                        <a:rPr lang="en-US" altLang="ja-JP" sz="1600" b="0" i="0" u="none" strike="noStrike">
                          <a:solidFill>
                            <a:srgbClr val="000000"/>
                          </a:solidFill>
                          <a:latin typeface="ＭＳ Ｐゴシック"/>
                        </a:rPr>
                        <a:t>1.2316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0.0285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0.0165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0.0116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0.0087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0.0029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0.0277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0.8749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dirty="0">
                          <a:solidFill>
                            <a:srgbClr val="000000"/>
                          </a:solidFill>
                          <a:latin typeface="ＭＳ Ｐゴシック"/>
                        </a:rPr>
                        <a:t> 比流量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7"/>
                  </a:ext>
                </a:extLst>
              </a:tr>
              <a:tr h="256338">
                <a:tc>
                  <a:txBody>
                    <a:bodyPr/>
                    <a:lstStyle/>
                    <a:p>
                      <a:pPr algn="l" fontAlgn="ctr"/>
                      <a:r>
                        <a:rPr lang="ja-JP" altLang="en-US" sz="1600" b="1" i="0" u="none" strike="noStrike" dirty="0">
                          <a:solidFill>
                            <a:srgbClr val="000000"/>
                          </a:solidFill>
                          <a:latin typeface="ＭＳ Ｐゴシック"/>
                        </a:rPr>
                        <a:t>信濃川</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8"/>
                  </a:ext>
                </a:extLst>
              </a:tr>
              <a:tr h="506824">
                <a:tc>
                  <a:txBody>
                    <a:bodyPr/>
                    <a:lstStyle/>
                    <a:p>
                      <a:pPr algn="l" fontAlgn="ctr"/>
                      <a:r>
                        <a:rPr lang="ja-JP" altLang="en-US" sz="1600" b="0" i="0" u="none" strike="noStrike" dirty="0">
                          <a:solidFill>
                            <a:srgbClr val="000000"/>
                          </a:solidFill>
                          <a:latin typeface="ＭＳ Ｐゴシック"/>
                        </a:rPr>
                        <a:t>小千谷</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r>
                        <a:rPr lang="en-US" altLang="ja-JP" sz="1600" b="0" i="0" u="none" strike="noStrike" dirty="0">
                          <a:solidFill>
                            <a:srgbClr val="000000"/>
                          </a:solidFill>
                          <a:latin typeface="ＭＳ Ｐゴシック"/>
                        </a:rPr>
                        <a:t>9,719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9,638.26</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579.46</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387.4</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296.52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205.87</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22.81</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504.74</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15,927.42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US" altLang="ja-JP" sz="1600" b="0" i="0" u="none" strike="noStrike" dirty="0">
                          <a:solidFill>
                            <a:srgbClr val="000000"/>
                          </a:solidFill>
                          <a:latin typeface="ＭＳ Ｐゴシック"/>
                        </a:rPr>
                        <a:t> S51~H18</a:t>
                      </a: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9"/>
                  </a:ext>
                </a:extLst>
              </a:tr>
              <a:tr h="256338">
                <a:tc gridSpan="2">
                  <a:txBody>
                    <a:bodyPr/>
                    <a:lstStyle/>
                    <a:p>
                      <a:pPr algn="ctr" fontAlgn="ctr"/>
                      <a:endParaRPr lang="en-GB"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kumimoji="1" lang="ja-JP" altLang="en-US"/>
                    </a:p>
                  </a:txBody>
                  <a:tcPr/>
                </a:tc>
                <a:tc>
                  <a:txBody>
                    <a:bodyPr/>
                    <a:lstStyle/>
                    <a:p>
                      <a:pPr algn="r" fontAlgn="ctr"/>
                      <a:r>
                        <a:rPr lang="en-US" altLang="ja-JP" sz="1600" b="0" i="0" u="none" strike="noStrike">
                          <a:solidFill>
                            <a:srgbClr val="000000"/>
                          </a:solidFill>
                          <a:latin typeface="ＭＳ Ｐゴシック"/>
                        </a:rPr>
                        <a:t>0.9917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0.0596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0.0399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0.0305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0.0212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0.0023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0.0519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1.6388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dirty="0">
                          <a:solidFill>
                            <a:srgbClr val="000000"/>
                          </a:solidFill>
                          <a:latin typeface="ＭＳ Ｐゴシック"/>
                        </a:rPr>
                        <a:t> 比流量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0"/>
                  </a:ext>
                </a:extLst>
              </a:tr>
              <a:tr h="256338">
                <a:tc>
                  <a:txBody>
                    <a:bodyPr/>
                    <a:lstStyle/>
                    <a:p>
                      <a:pPr algn="l" fontAlgn="ctr"/>
                      <a:r>
                        <a:rPr lang="ja-JP" altLang="en-US" sz="1600" b="1" i="0" u="none" strike="noStrike" dirty="0">
                          <a:solidFill>
                            <a:srgbClr val="000000"/>
                          </a:solidFill>
                          <a:latin typeface="ＭＳ Ｐゴシック"/>
                        </a:rPr>
                        <a:t>吉野川</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1"/>
                  </a:ext>
                </a:extLst>
              </a:tr>
              <a:tr h="506824">
                <a:tc>
                  <a:txBody>
                    <a:bodyPr/>
                    <a:lstStyle/>
                    <a:p>
                      <a:pPr algn="l" fontAlgn="ctr"/>
                      <a:r>
                        <a:rPr lang="ja-JP" altLang="en-US" sz="1600" b="0" i="0" u="none" strike="noStrike" dirty="0">
                          <a:solidFill>
                            <a:srgbClr val="000000"/>
                          </a:solidFill>
                          <a:latin typeface="ＭＳ Ｐゴシック"/>
                        </a:rPr>
                        <a:t>岩津</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fontAlgn="ctr"/>
                      <a:r>
                        <a:rPr lang="en-US" altLang="ja-JP" sz="1600" b="0" i="0" u="none" strike="noStrike" dirty="0">
                          <a:solidFill>
                            <a:srgbClr val="000000"/>
                          </a:solidFill>
                          <a:latin typeface="ＭＳ Ｐゴシック"/>
                        </a:rPr>
                        <a:t>2,810</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16,426.52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114.52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66.28</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43.19</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28.04</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3.8</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a:solidFill>
                            <a:srgbClr val="000000"/>
                          </a:solidFill>
                          <a:latin typeface="ＭＳ Ｐゴシック"/>
                        </a:rPr>
                        <a:t>144.12</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1" i="0" u="none" strike="noStrike" dirty="0">
                          <a:solidFill>
                            <a:srgbClr val="FF0000"/>
                          </a:solidFill>
                          <a:latin typeface="ＭＳ Ｐゴシック"/>
                        </a:rPr>
                        <a:t>4,446.75</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en-US" altLang="ja-JP" sz="1600" b="0" i="0" u="none" strike="noStrike" dirty="0">
                          <a:solidFill>
                            <a:srgbClr val="000000"/>
                          </a:solidFill>
                          <a:latin typeface="ＭＳ Ｐゴシック"/>
                        </a:rPr>
                        <a:t> S28~H18</a:t>
                      </a: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2"/>
                  </a:ext>
                </a:extLst>
              </a:tr>
              <a:tr h="256338">
                <a:tc gridSpan="2">
                  <a:txBody>
                    <a:bodyPr/>
                    <a:lstStyle/>
                    <a:p>
                      <a:pPr algn="l" fontAlgn="ctr"/>
                      <a:endParaRPr lang="en-GB"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kumimoji="1" lang="ja-JP" altLang="en-US"/>
                    </a:p>
                  </a:txBody>
                  <a:tcPr/>
                </a:tc>
                <a:tc>
                  <a:txBody>
                    <a:bodyPr/>
                    <a:lstStyle/>
                    <a:p>
                      <a:pPr algn="r" fontAlgn="ctr"/>
                      <a:r>
                        <a:rPr lang="en-US" altLang="ja-JP" sz="1600" b="0" i="0" u="none" strike="noStrike" dirty="0">
                          <a:solidFill>
                            <a:srgbClr val="000000"/>
                          </a:solidFill>
                          <a:latin typeface="ＭＳ Ｐゴシック"/>
                        </a:rPr>
                        <a:t>5.8457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0.0408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0.0236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0.0154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0.0100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0.0014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0.0513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ctr"/>
                      <a:r>
                        <a:rPr lang="en-US" altLang="ja-JP" sz="1600" b="0" i="0" u="none" strike="noStrike" dirty="0">
                          <a:solidFill>
                            <a:srgbClr val="000000"/>
                          </a:solidFill>
                          <a:latin typeface="ＭＳ Ｐゴシック"/>
                        </a:rPr>
                        <a:t>1.5825 </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r>
                        <a:rPr lang="ja-JP" altLang="en-US" sz="1600" b="0" i="0" u="none" strike="noStrike" dirty="0">
                          <a:solidFill>
                            <a:srgbClr val="000000"/>
                          </a:solidFill>
                          <a:latin typeface="ＭＳ Ｐゴシック"/>
                        </a:rPr>
                        <a:t> 比流量</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3"/>
                  </a:ext>
                </a:extLst>
              </a:tr>
              <a:tr h="256338">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6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4"/>
                  </a:ext>
                </a:extLst>
              </a:tr>
              <a:tr h="287649">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gridSpan="3">
                  <a:txBody>
                    <a:bodyPr/>
                    <a:lstStyle/>
                    <a:p>
                      <a:pPr algn="l" fontAlgn="ctr"/>
                      <a:r>
                        <a:rPr lang="pt-BR" sz="1800" b="0" i="0" u="none" strike="noStrike" dirty="0">
                          <a:solidFill>
                            <a:srgbClr val="000000"/>
                          </a:solidFill>
                          <a:latin typeface="ＭＳ Ｐゴシック"/>
                        </a:rPr>
                        <a:t>出典：流量年表(H18)</a:t>
                      </a: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l" fontAlgn="ctr"/>
                      <a:endParaRPr lang="ja-JP" altLang="en-US" sz="1800" b="0" i="0" u="none" strike="noStrike" dirty="0">
                        <a:solidFill>
                          <a:srgbClr val="000000"/>
                        </a:solidFill>
                        <a:latin typeface="ＭＳ Ｐゴシック"/>
                      </a:endParaRPr>
                    </a:p>
                  </a:txBody>
                  <a:tcPr marL="5697" marR="5697" marT="5697" marB="0"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15"/>
                  </a:ext>
                </a:extLst>
              </a:tr>
            </a:tbl>
          </a:graphicData>
        </a:graphic>
      </p:graphicFrame>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18</a:t>
            </a:fld>
            <a:endParaRPr kumimoji="1"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河川の流況</a:t>
            </a:r>
          </a:p>
        </p:txBody>
      </p:sp>
      <p:sp>
        <p:nvSpPr>
          <p:cNvPr id="3" name="コンテンツ プレースホルダ 2"/>
          <p:cNvSpPr>
            <a:spLocks noGrp="1"/>
          </p:cNvSpPr>
          <p:nvPr>
            <p:ph idx="1"/>
          </p:nvPr>
        </p:nvSpPr>
        <p:spPr>
          <a:xfrm>
            <a:off x="0" y="1600200"/>
            <a:ext cx="9144000" cy="4525963"/>
          </a:xfrm>
        </p:spPr>
        <p:txBody>
          <a:bodyPr>
            <a:normAutofit fontScale="77500" lnSpcReduction="20000"/>
          </a:bodyPr>
          <a:lstStyle/>
          <a:p>
            <a:r>
              <a:rPr lang="en-US" altLang="ja-JP" dirty="0"/>
              <a:t>Ⅰ</a:t>
            </a:r>
            <a:r>
              <a:rPr lang="ja-JP" altLang="en-US" dirty="0"/>
              <a:t>　最大流量：ある期間を通じて最大の流量。</a:t>
            </a:r>
          </a:p>
          <a:p>
            <a:r>
              <a:rPr lang="en-US" altLang="ja-JP" dirty="0"/>
              <a:t>Ⅱ</a:t>
            </a:r>
            <a:r>
              <a:rPr lang="ja-JP" altLang="en-US" dirty="0"/>
              <a:t>　豊水流量：１年を通じて</a:t>
            </a:r>
            <a:r>
              <a:rPr lang="en-US" altLang="ja-JP" dirty="0"/>
              <a:t>95</a:t>
            </a:r>
            <a:r>
              <a:rPr lang="ja-JP" altLang="en-US" dirty="0"/>
              <a:t>日はこれを下らない日流量。</a:t>
            </a:r>
          </a:p>
          <a:p>
            <a:r>
              <a:rPr lang="en-US" altLang="ja-JP" dirty="0"/>
              <a:t>Ⅲ</a:t>
            </a:r>
            <a:r>
              <a:rPr lang="ja-JP" altLang="en-US" dirty="0"/>
              <a:t>　平水流量：１年を通じて</a:t>
            </a:r>
            <a:r>
              <a:rPr lang="en-US" altLang="ja-JP" dirty="0"/>
              <a:t>185</a:t>
            </a:r>
            <a:r>
              <a:rPr lang="ja-JP" altLang="en-US" dirty="0"/>
              <a:t>日はこれを下らない日流量。</a:t>
            </a:r>
          </a:p>
          <a:p>
            <a:r>
              <a:rPr lang="en-US" altLang="ja-JP" dirty="0"/>
              <a:t>Ⅳ</a:t>
            </a:r>
            <a:r>
              <a:rPr lang="ja-JP" altLang="en-US" dirty="0"/>
              <a:t>　低水流量：１年を通じて</a:t>
            </a:r>
            <a:r>
              <a:rPr lang="en-US" altLang="ja-JP" dirty="0"/>
              <a:t>275</a:t>
            </a:r>
            <a:r>
              <a:rPr lang="ja-JP" altLang="en-US" dirty="0"/>
              <a:t>日はこれを下らない日流量。</a:t>
            </a:r>
          </a:p>
          <a:p>
            <a:r>
              <a:rPr lang="en-US" altLang="ja-JP" dirty="0"/>
              <a:t>Ⅴ</a:t>
            </a:r>
            <a:r>
              <a:rPr lang="ja-JP" altLang="en-US" dirty="0"/>
              <a:t>　渇水流量：１年を通じて</a:t>
            </a:r>
            <a:r>
              <a:rPr lang="en-US" altLang="ja-JP" dirty="0"/>
              <a:t>355</a:t>
            </a:r>
            <a:r>
              <a:rPr lang="ja-JP" altLang="en-US" dirty="0"/>
              <a:t>日はこれを下らない日流量。</a:t>
            </a:r>
          </a:p>
          <a:p>
            <a:r>
              <a:rPr lang="en-US" altLang="ja-JP" dirty="0"/>
              <a:t>Ⅵ</a:t>
            </a:r>
            <a:r>
              <a:rPr lang="ja-JP" altLang="en-US" dirty="0"/>
              <a:t>　最小流量：ある期間を通じての最小の流量。</a:t>
            </a:r>
          </a:p>
          <a:p>
            <a:r>
              <a:rPr lang="en-US" altLang="ja-JP" dirty="0"/>
              <a:t>Ⅶ</a:t>
            </a:r>
            <a:r>
              <a:rPr lang="ja-JP" altLang="en-US" dirty="0"/>
              <a:t>　年平均流量：日流量の１年の総計を当年日数で除した流量。</a:t>
            </a:r>
          </a:p>
          <a:p>
            <a:r>
              <a:rPr lang="en-US" altLang="ja-JP" dirty="0"/>
              <a:t>Ⅷ</a:t>
            </a:r>
            <a:r>
              <a:rPr lang="ja-JP" altLang="en-US" dirty="0"/>
              <a:t>　年　総　量：日流量の１年の総計に，１日の秒数を乗じた値。</a:t>
            </a:r>
          </a:p>
          <a:p>
            <a:r>
              <a:rPr lang="en-US" altLang="ja-JP" dirty="0"/>
              <a:t>Ⅸ</a:t>
            </a:r>
            <a:r>
              <a:rPr lang="ja-JP" altLang="en-US" dirty="0"/>
              <a:t>　比　流　量： 流量を流域面積で除した値。</a:t>
            </a:r>
          </a:p>
          <a:p>
            <a:r>
              <a:rPr lang="en-US" altLang="ja-JP" dirty="0"/>
              <a:t>Ⅹ</a:t>
            </a:r>
            <a:r>
              <a:rPr lang="ja-JP" altLang="en-US" dirty="0"/>
              <a:t>　流　出　高： 年総量を流域面積で除した値。</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19</a:t>
            </a:fld>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142852"/>
            <a:ext cx="8229600" cy="1143000"/>
          </a:xfrm>
        </p:spPr>
        <p:txBody>
          <a:bodyPr>
            <a:normAutofit/>
          </a:bodyPr>
          <a:lstStyle/>
          <a:p>
            <a:r>
              <a:rPr kumimoji="1" lang="ja-JP" altLang="en-US" sz="3600" dirty="0"/>
              <a:t>目次</a:t>
            </a:r>
          </a:p>
        </p:txBody>
      </p:sp>
      <p:sp>
        <p:nvSpPr>
          <p:cNvPr id="3" name="コンテンツ プレースホルダ 2"/>
          <p:cNvSpPr>
            <a:spLocks noGrp="1"/>
          </p:cNvSpPr>
          <p:nvPr>
            <p:ph idx="1"/>
          </p:nvPr>
        </p:nvSpPr>
        <p:spPr>
          <a:xfrm>
            <a:off x="1000100" y="1357298"/>
            <a:ext cx="7686700" cy="5214974"/>
          </a:xfrm>
        </p:spPr>
        <p:txBody>
          <a:bodyPr>
            <a:normAutofit fontScale="55000" lnSpcReduction="20000"/>
          </a:bodyPr>
          <a:lstStyle/>
          <a:p>
            <a:pPr marL="514350" indent="-514350">
              <a:buFont typeface="+mj-lt"/>
              <a:buAutoNum type="arabicPeriod"/>
            </a:pPr>
            <a:r>
              <a:rPr lang="ja-JP" altLang="en-US" sz="3600" dirty="0"/>
              <a:t>世界の水資源</a:t>
            </a:r>
            <a:r>
              <a:rPr lang="en-US" altLang="ja-JP" sz="3600" dirty="0" smtClean="0"/>
              <a:t>……………………………………………………...</a:t>
            </a:r>
            <a:endParaRPr lang="en-US" altLang="ja-JP" sz="3600" dirty="0"/>
          </a:p>
          <a:p>
            <a:pPr marL="514350" indent="-514350">
              <a:buFont typeface="+mj-lt"/>
              <a:buAutoNum type="arabicPeriod"/>
            </a:pPr>
            <a:r>
              <a:rPr lang="ja-JP" altLang="en-US" sz="3600" dirty="0"/>
              <a:t>日本の河の状況</a:t>
            </a:r>
            <a:r>
              <a:rPr lang="en-US" altLang="ja-JP" sz="3600" dirty="0" smtClean="0"/>
              <a:t>……………………………………….………….</a:t>
            </a:r>
            <a:endParaRPr lang="en-US" altLang="ja-JP" sz="3600" dirty="0"/>
          </a:p>
          <a:p>
            <a:pPr marL="514350" indent="-514350">
              <a:buFont typeface="+mj-lt"/>
              <a:buAutoNum type="arabicPeriod"/>
            </a:pPr>
            <a:r>
              <a:rPr lang="ja-JP" altLang="en-US" sz="3600" dirty="0"/>
              <a:t>日本の水資源</a:t>
            </a:r>
            <a:r>
              <a:rPr lang="en-US" altLang="ja-JP" sz="3600" dirty="0" smtClean="0"/>
              <a:t>………………………………………………..……..</a:t>
            </a:r>
            <a:endParaRPr lang="en-US" altLang="ja-JP" sz="3600" dirty="0"/>
          </a:p>
          <a:p>
            <a:pPr marL="514350" indent="-514350">
              <a:buFont typeface="+mj-lt"/>
              <a:buAutoNum type="arabicPeriod"/>
            </a:pPr>
            <a:r>
              <a:rPr lang="ja-JP" altLang="en-US" sz="3600" dirty="0"/>
              <a:t>バーチャル・ウオーター </a:t>
            </a:r>
            <a:r>
              <a:rPr kumimoji="1" lang="en-US" altLang="ja-JP" sz="3600" dirty="0" smtClean="0"/>
              <a:t>………………………………..………</a:t>
            </a:r>
            <a:r>
              <a:rPr kumimoji="1" lang="ja-JP" altLang="en-US" sz="3600" dirty="0"/>
              <a:t>　　　　　　　　</a:t>
            </a:r>
            <a:endParaRPr kumimoji="1" lang="en-US" altLang="ja-JP" sz="3600" dirty="0"/>
          </a:p>
          <a:p>
            <a:pPr marL="514350" indent="-514350">
              <a:buFont typeface="+mj-lt"/>
              <a:buAutoNum type="arabicPeriod"/>
            </a:pPr>
            <a:r>
              <a:rPr lang="ja-JP" altLang="en-US" sz="3600" dirty="0"/>
              <a:t>国際河川、海外の事例</a:t>
            </a:r>
            <a:r>
              <a:rPr lang="en-US" altLang="ja-JP" sz="3600" dirty="0" smtClean="0"/>
              <a:t>..…………………………………..…..</a:t>
            </a:r>
            <a:r>
              <a:rPr lang="ja-JP" altLang="en-US" sz="3600" dirty="0"/>
              <a:t>　</a:t>
            </a:r>
            <a:endParaRPr lang="en-US" altLang="ja-JP" sz="3600" dirty="0"/>
          </a:p>
          <a:p>
            <a:pPr marL="514350" indent="-514350">
              <a:buNone/>
            </a:pPr>
            <a:r>
              <a:rPr lang="ja-JP" altLang="en-US" sz="3600" dirty="0"/>
              <a:t>　　　      ナイル川、メコン川、ガンジス川、インダス川</a:t>
            </a:r>
            <a:endParaRPr lang="en-US" altLang="ja-JP" sz="3600" dirty="0"/>
          </a:p>
          <a:p>
            <a:pPr marL="514350" indent="-514350">
              <a:buNone/>
            </a:pPr>
            <a:r>
              <a:rPr lang="ja-JP" altLang="en-US" sz="3600" dirty="0"/>
              <a:t>　　　      韓国、アメリカ、中国、ヨーロッパ、フィリピン</a:t>
            </a:r>
            <a:endParaRPr lang="en-US" altLang="ja-JP" sz="3600" dirty="0"/>
          </a:p>
          <a:p>
            <a:pPr marL="514350" indent="-514350">
              <a:buNone/>
            </a:pPr>
            <a:r>
              <a:rPr lang="ja-JP" altLang="en-US" sz="3600" dirty="0"/>
              <a:t>　　　　　国際会議</a:t>
            </a:r>
            <a:endParaRPr lang="en-US" altLang="ja-JP" sz="3600" dirty="0"/>
          </a:p>
          <a:p>
            <a:pPr marL="514350" indent="-514350">
              <a:buAutoNum type="arabicPeriod" startAt="6"/>
            </a:pPr>
            <a:r>
              <a:rPr lang="ja-JP" altLang="en-US" sz="3600" dirty="0"/>
              <a:t>日本の事例</a:t>
            </a:r>
            <a:r>
              <a:rPr lang="en-US" altLang="ja-JP" sz="3600" dirty="0" smtClean="0"/>
              <a:t>……………………………………………..……………</a:t>
            </a:r>
            <a:endParaRPr lang="en-US" altLang="ja-JP" sz="3600" dirty="0"/>
          </a:p>
          <a:p>
            <a:pPr marL="514350" indent="-514350">
              <a:buNone/>
            </a:pPr>
            <a:r>
              <a:rPr lang="ja-JP" altLang="en-US" sz="3600" dirty="0"/>
              <a:t>　　　       琵琶湖、信濃川、美和ダム、三重用水</a:t>
            </a:r>
            <a:endParaRPr lang="en-US" altLang="ja-JP" sz="3600" dirty="0"/>
          </a:p>
          <a:p>
            <a:pPr marL="514350" indent="-514350">
              <a:buNone/>
            </a:pPr>
            <a:r>
              <a:rPr lang="en-US" altLang="ja-JP" sz="3600" dirty="0"/>
              <a:t>7.      </a:t>
            </a:r>
            <a:r>
              <a:rPr lang="ja-JP" altLang="en-US" sz="3600" dirty="0"/>
              <a:t>その他事項</a:t>
            </a:r>
            <a:endParaRPr lang="en-US" altLang="ja-JP" sz="3600" dirty="0"/>
          </a:p>
          <a:p>
            <a:pPr marL="514350" indent="-514350">
              <a:buNone/>
            </a:pPr>
            <a:r>
              <a:rPr lang="en-US" altLang="ja-JP" sz="3600" dirty="0"/>
              <a:t>8.      </a:t>
            </a:r>
            <a:r>
              <a:rPr lang="ja-JP" altLang="en-US" sz="3600" dirty="0"/>
              <a:t>参考文献</a:t>
            </a:r>
            <a:r>
              <a:rPr lang="en-US" altLang="ja-JP" sz="3600" dirty="0" smtClean="0"/>
              <a:t>…………………………………………..…………………</a:t>
            </a:r>
            <a:endParaRPr lang="en-US" altLang="ja-JP" sz="3600" dirty="0"/>
          </a:p>
          <a:p>
            <a:pPr marL="514350" indent="-514350">
              <a:buNone/>
            </a:pPr>
            <a:endParaRPr lang="en-US" altLang="ja-JP" sz="3600" dirty="0"/>
          </a:p>
          <a:p>
            <a:pPr marL="514350" indent="-514350">
              <a:buNone/>
            </a:pPr>
            <a:r>
              <a:rPr kumimoji="1" lang="ja-JP" altLang="en-US" sz="3600" dirty="0"/>
              <a:t>その他：</a:t>
            </a:r>
            <a:endParaRPr kumimoji="1" lang="en-US" altLang="ja-JP" sz="3600" dirty="0"/>
          </a:p>
          <a:p>
            <a:pPr marL="514350" indent="-514350">
              <a:buNone/>
            </a:pPr>
            <a:r>
              <a:rPr lang="ja-JP" altLang="en-US" sz="3600" dirty="0"/>
              <a:t>　      スライド：</a:t>
            </a:r>
            <a:r>
              <a:rPr kumimoji="1" lang="ja-JP" altLang="en-US" sz="3600" dirty="0"/>
              <a:t>メコン河、フィリピンの河川</a:t>
            </a:r>
            <a:r>
              <a:rPr lang="ja-JP" altLang="en-US" sz="3600" dirty="0"/>
              <a:t>、カナート、</a:t>
            </a:r>
            <a:endParaRPr lang="en-US" altLang="ja-JP" sz="3600" dirty="0"/>
          </a:p>
          <a:p>
            <a:pPr marL="514350" indent="-514350">
              <a:buNone/>
            </a:pPr>
            <a:r>
              <a:rPr lang="ja-JP" altLang="en-US" sz="3600" dirty="0"/>
              <a:t>　　　資料：水循環基本法の概要</a:t>
            </a:r>
            <a:endParaRPr kumimoji="1" lang="ja-JP" altLang="en-US" sz="3600"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357166"/>
            <a:ext cx="8229600" cy="1143000"/>
          </a:xfrm>
        </p:spPr>
        <p:txBody>
          <a:bodyPr>
            <a:normAutofit fontScale="90000"/>
          </a:bodyPr>
          <a:lstStyle/>
          <a:p>
            <a:r>
              <a:rPr lang="ja-JP" altLang="en-US" dirty="0">
                <a:solidFill>
                  <a:srgbClr val="000000"/>
                </a:solidFill>
                <a:latin typeface="ＭＳ Ｐゴシック"/>
              </a:rPr>
              <a:t>基本高水とその河道、洪水調節施設への配分に関する事項出典：</a:t>
            </a:r>
            <a:r>
              <a:rPr lang="ja-JP" altLang="en-US" sz="2200" dirty="0">
                <a:solidFill>
                  <a:srgbClr val="000000"/>
                </a:solidFill>
                <a:latin typeface="ＭＳ Ｐゴシック"/>
              </a:rPr>
              <a:t>河川便覧 </a:t>
            </a:r>
            <a:r>
              <a:rPr lang="en-US" altLang="ja-JP" sz="2200" dirty="0">
                <a:solidFill>
                  <a:srgbClr val="000000"/>
                </a:solidFill>
                <a:latin typeface="ＭＳ Ｐゴシック"/>
              </a:rPr>
              <a:t>(2002)</a:t>
            </a:r>
            <a:endParaRPr kumimoji="1" lang="ja-JP" altLang="en-US" dirty="0"/>
          </a:p>
        </p:txBody>
      </p:sp>
      <p:graphicFrame>
        <p:nvGraphicFramePr>
          <p:cNvPr id="4" name="コンテンツ プレースホルダ 3"/>
          <p:cNvGraphicFramePr>
            <a:graphicFrameLocks noGrp="1"/>
          </p:cNvGraphicFramePr>
          <p:nvPr>
            <p:ph idx="1"/>
          </p:nvPr>
        </p:nvGraphicFramePr>
        <p:xfrm>
          <a:off x="357158" y="1714488"/>
          <a:ext cx="8358248" cy="4842510"/>
        </p:xfrm>
        <a:graphic>
          <a:graphicData uri="http://schemas.openxmlformats.org/drawingml/2006/table">
            <a:tbl>
              <a:tblPr/>
              <a:tblGrid>
                <a:gridCol w="998070">
                  <a:extLst>
                    <a:ext uri="{9D8B030D-6E8A-4147-A177-3AD203B41FA5}">
                      <a16:colId xmlns="" xmlns:a16="http://schemas.microsoft.com/office/drawing/2014/main" val="20000"/>
                    </a:ext>
                  </a:extLst>
                </a:gridCol>
                <a:gridCol w="904129">
                  <a:extLst>
                    <a:ext uri="{9D8B030D-6E8A-4147-A177-3AD203B41FA5}">
                      <a16:colId xmlns="" xmlns:a16="http://schemas.microsoft.com/office/drawing/2014/main" val="20001"/>
                    </a:ext>
                  </a:extLst>
                </a:gridCol>
                <a:gridCol w="1384448">
                  <a:extLst>
                    <a:ext uri="{9D8B030D-6E8A-4147-A177-3AD203B41FA5}">
                      <a16:colId xmlns="" xmlns:a16="http://schemas.microsoft.com/office/drawing/2014/main" val="20002"/>
                    </a:ext>
                  </a:extLst>
                </a:gridCol>
                <a:gridCol w="1384448">
                  <a:extLst>
                    <a:ext uri="{9D8B030D-6E8A-4147-A177-3AD203B41FA5}">
                      <a16:colId xmlns="" xmlns:a16="http://schemas.microsoft.com/office/drawing/2014/main" val="20003"/>
                    </a:ext>
                  </a:extLst>
                </a:gridCol>
                <a:gridCol w="1384448">
                  <a:extLst>
                    <a:ext uri="{9D8B030D-6E8A-4147-A177-3AD203B41FA5}">
                      <a16:colId xmlns="" xmlns:a16="http://schemas.microsoft.com/office/drawing/2014/main" val="20004"/>
                    </a:ext>
                  </a:extLst>
                </a:gridCol>
                <a:gridCol w="302439">
                  <a:extLst>
                    <a:ext uri="{9D8B030D-6E8A-4147-A177-3AD203B41FA5}">
                      <a16:colId xmlns="" xmlns:a16="http://schemas.microsoft.com/office/drawing/2014/main" val="20005"/>
                    </a:ext>
                  </a:extLst>
                </a:gridCol>
                <a:gridCol w="2000266">
                  <a:extLst>
                    <a:ext uri="{9D8B030D-6E8A-4147-A177-3AD203B41FA5}">
                      <a16:colId xmlns="" xmlns:a16="http://schemas.microsoft.com/office/drawing/2014/main" val="20006"/>
                    </a:ext>
                  </a:extLst>
                </a:gridCol>
              </a:tblGrid>
              <a:tr h="990404">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基本高水のピーク流量</a:t>
                      </a:r>
                      <a:endParaRPr lang="en-US" altLang="ja-JP" sz="2000" b="0" i="0" u="none" strike="noStrike" dirty="0">
                        <a:solidFill>
                          <a:srgbClr val="000000"/>
                        </a:solidFill>
                        <a:latin typeface="ＭＳ Ｐゴシック"/>
                      </a:endParaRPr>
                    </a:p>
                    <a:p>
                      <a:pPr algn="l" fontAlgn="ctr"/>
                      <a:r>
                        <a:rPr lang="en-US" altLang="ja-JP" sz="2000" b="0" i="0" u="none" strike="noStrike" dirty="0">
                          <a:solidFill>
                            <a:srgbClr val="000000"/>
                          </a:solidFill>
                          <a:latin typeface="ＭＳ Ｐゴシック"/>
                        </a:rPr>
                        <a:t>m^3/s</a:t>
                      </a: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洪水調節施設による調節流量 </a:t>
                      </a:r>
                      <a:r>
                        <a:rPr lang="en-US" altLang="ja-JP" sz="2000" b="0" i="0" u="none" strike="noStrike" dirty="0">
                          <a:solidFill>
                            <a:srgbClr val="000000"/>
                          </a:solidFill>
                          <a:latin typeface="ＭＳ Ｐゴシック"/>
                        </a:rPr>
                        <a:t>m^3/s</a:t>
                      </a: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河道への配分流量 </a:t>
                      </a:r>
                      <a:r>
                        <a:rPr lang="en-US" altLang="ja-JP" sz="2000" b="0" i="0" u="none" strike="noStrike" dirty="0">
                          <a:solidFill>
                            <a:srgbClr val="000000"/>
                          </a:solidFill>
                          <a:latin typeface="ＭＳ Ｐゴシック"/>
                        </a:rPr>
                        <a:t>m^3/s</a:t>
                      </a: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0"/>
                  </a:ext>
                </a:extLst>
              </a:tr>
              <a:tr h="260933">
                <a:tc>
                  <a:txBody>
                    <a:bodyPr/>
                    <a:lstStyle/>
                    <a:p>
                      <a:pPr algn="l" fontAlgn="ctr"/>
                      <a:r>
                        <a:rPr lang="ja-JP" altLang="en-US" sz="2000" b="0" i="0" u="none" strike="noStrike" dirty="0">
                          <a:solidFill>
                            <a:srgbClr val="000000"/>
                          </a:solidFill>
                          <a:latin typeface="ＭＳ Ｐゴシック"/>
                        </a:rPr>
                        <a:t>淀川</a:t>
                      </a:r>
                    </a:p>
                  </a:txBody>
                  <a:tcPr marL="6350" marR="6350" marT="6350" marB="0" anchor="ctr">
                    <a:lnL>
                      <a:noFill/>
                    </a:lnL>
                    <a:lnR>
                      <a:noFill/>
                    </a:lnR>
                    <a:lnT>
                      <a:noFill/>
                    </a:lnT>
                    <a:lnB>
                      <a:noFill/>
                    </a:lnB>
                  </a:tcPr>
                </a:tc>
                <a:tc>
                  <a:txBody>
                    <a:bodyPr/>
                    <a:lstStyle/>
                    <a:p>
                      <a:pPr algn="l" fontAlgn="ctr"/>
                      <a:r>
                        <a:rPr lang="ja-JP" altLang="en-US" sz="2000" b="0" i="0" u="none" strike="noStrike">
                          <a:solidFill>
                            <a:srgbClr val="000000"/>
                          </a:solidFill>
                          <a:latin typeface="ＭＳ Ｐゴシック"/>
                        </a:rPr>
                        <a:t>枚方</a:t>
                      </a:r>
                    </a:p>
                  </a:txBody>
                  <a:tcPr marL="6350" marR="6350" marT="6350" marB="0" anchor="ctr">
                    <a:lnL>
                      <a:noFill/>
                    </a:lnL>
                    <a:lnR>
                      <a:noFill/>
                    </a:lnR>
                    <a:lnT>
                      <a:noFill/>
                    </a:lnT>
                    <a:lnB>
                      <a:noFill/>
                    </a:lnB>
                  </a:tcPr>
                </a:tc>
                <a:tc>
                  <a:txBody>
                    <a:bodyPr/>
                    <a:lstStyle/>
                    <a:p>
                      <a:pPr algn="r" fontAlgn="ctr"/>
                      <a:r>
                        <a:rPr lang="en-US" altLang="ja-JP" sz="2000" b="0" i="0" u="none" strike="noStrike" dirty="0">
                          <a:solidFill>
                            <a:srgbClr val="000000"/>
                          </a:solidFill>
                          <a:latin typeface="ＭＳ Ｐゴシック"/>
                        </a:rPr>
                        <a:t>17,000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5,000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12,000</a:t>
                      </a: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en-US" altLang="ja-JP" sz="2000" b="0" i="0" u="none" strike="noStrike" dirty="0">
                          <a:solidFill>
                            <a:srgbClr val="000000"/>
                          </a:solidFill>
                          <a:latin typeface="ＭＳ Ｐゴシック"/>
                        </a:rPr>
                        <a:t>(1/200)</a:t>
                      </a:r>
                      <a:r>
                        <a:rPr kumimoji="1" lang="ja-JP" altLang="ja-JP" sz="1800" b="0" kern="1200" dirty="0">
                          <a:solidFill>
                            <a:schemeClr val="tx1"/>
                          </a:solidFill>
                          <a:latin typeface="+mn-lt"/>
                          <a:ea typeface="+mn-ea"/>
                          <a:cs typeface="+mn-cs"/>
                        </a:rPr>
                        <a:t> 261mm/24hr</a:t>
                      </a:r>
                      <a:endParaRPr lang="en-US" altLang="ja-JP" sz="20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1"/>
                  </a:ext>
                </a:extLst>
              </a:tr>
              <a:tr h="260933">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2"/>
                  </a:ext>
                </a:extLst>
              </a:tr>
              <a:tr h="260933">
                <a:tc>
                  <a:txBody>
                    <a:bodyPr/>
                    <a:lstStyle/>
                    <a:p>
                      <a:pPr algn="l" fontAlgn="ctr"/>
                      <a:r>
                        <a:rPr lang="ja-JP" altLang="en-US" sz="2000" b="0" i="0" u="none" strike="noStrike" dirty="0">
                          <a:solidFill>
                            <a:srgbClr val="000000"/>
                          </a:solidFill>
                          <a:latin typeface="ＭＳ Ｐゴシック"/>
                        </a:rPr>
                        <a:t>利根川</a:t>
                      </a: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八斗島</a:t>
                      </a:r>
                    </a:p>
                  </a:txBody>
                  <a:tcPr marL="6350" marR="6350" marT="6350" marB="0" anchor="ctr">
                    <a:lnL>
                      <a:noFill/>
                    </a:lnL>
                    <a:lnR>
                      <a:noFill/>
                    </a:lnR>
                    <a:lnT>
                      <a:noFill/>
                    </a:lnT>
                    <a:lnB>
                      <a:noFill/>
                    </a:lnB>
                  </a:tcPr>
                </a:tc>
                <a:tc>
                  <a:txBody>
                    <a:bodyPr/>
                    <a:lstStyle/>
                    <a:p>
                      <a:pPr algn="r" fontAlgn="ctr"/>
                      <a:r>
                        <a:rPr lang="en-US" altLang="ja-JP" sz="2000" b="0" i="0" u="none" strike="noStrike" dirty="0">
                          <a:solidFill>
                            <a:srgbClr val="000000"/>
                          </a:solidFill>
                          <a:latin typeface="ＭＳ Ｐゴシック"/>
                        </a:rPr>
                        <a:t>22,000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6,000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16,000</a:t>
                      </a: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en-US" altLang="ja-JP" sz="2000" b="0" i="0" u="none" strike="noStrike" dirty="0">
                          <a:solidFill>
                            <a:srgbClr val="000000"/>
                          </a:solidFill>
                          <a:latin typeface="ＭＳ Ｐゴシック"/>
                        </a:rPr>
                        <a:t>(1/200)</a:t>
                      </a:r>
                    </a:p>
                    <a:p>
                      <a:pPr algn="l" fontAlgn="ctr"/>
                      <a:r>
                        <a:rPr lang="en-US" altLang="ja-JP" sz="2000" b="0" i="0" u="none" strike="noStrike" dirty="0">
                          <a:solidFill>
                            <a:srgbClr val="000000"/>
                          </a:solidFill>
                          <a:latin typeface="ＭＳ Ｐゴシック"/>
                        </a:rPr>
                        <a:t>319mm/3</a:t>
                      </a:r>
                      <a:r>
                        <a:rPr lang="ja-JP" altLang="en-US" sz="2000" b="0" i="0" u="none" strike="noStrike" dirty="0">
                          <a:solidFill>
                            <a:srgbClr val="000000"/>
                          </a:solidFill>
                          <a:latin typeface="ＭＳ Ｐゴシック"/>
                        </a:rPr>
                        <a:t>日</a:t>
                      </a:r>
                      <a:endParaRPr lang="en-US" altLang="ja-JP" sz="20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3"/>
                  </a:ext>
                </a:extLst>
              </a:tr>
              <a:tr h="260933">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4"/>
                  </a:ext>
                </a:extLst>
              </a:tr>
              <a:tr h="260933">
                <a:tc>
                  <a:txBody>
                    <a:bodyPr/>
                    <a:lstStyle/>
                    <a:p>
                      <a:pPr algn="l" fontAlgn="ctr"/>
                      <a:r>
                        <a:rPr lang="ja-JP" altLang="en-US" sz="2000" b="0" i="0" u="none" strike="noStrike">
                          <a:solidFill>
                            <a:srgbClr val="000000"/>
                          </a:solidFill>
                          <a:latin typeface="ＭＳ Ｐゴシック"/>
                        </a:rPr>
                        <a:t>信濃川</a:t>
                      </a: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小千谷</a:t>
                      </a:r>
                    </a:p>
                  </a:txBody>
                  <a:tcPr marL="6350" marR="6350" marT="6350" marB="0" anchor="ctr">
                    <a:lnL>
                      <a:noFill/>
                    </a:lnL>
                    <a:lnR>
                      <a:noFill/>
                    </a:lnR>
                    <a:lnT>
                      <a:noFill/>
                    </a:lnT>
                    <a:lnB>
                      <a:noFill/>
                    </a:lnB>
                  </a:tcPr>
                </a:tc>
                <a:tc>
                  <a:txBody>
                    <a:bodyPr/>
                    <a:lstStyle/>
                    <a:p>
                      <a:pPr algn="r" fontAlgn="ctr"/>
                      <a:r>
                        <a:rPr lang="en-US" altLang="ja-JP" sz="2000" b="0" i="0" u="none" strike="noStrike" dirty="0">
                          <a:solidFill>
                            <a:srgbClr val="000000"/>
                          </a:solidFill>
                          <a:latin typeface="ＭＳ Ｐゴシック"/>
                        </a:rPr>
                        <a:t>13,500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2,500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11,000</a:t>
                      </a: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en-US" altLang="ja-JP" sz="2000" b="0" i="0" u="none" strike="noStrike" dirty="0">
                          <a:solidFill>
                            <a:srgbClr val="000000"/>
                          </a:solidFill>
                          <a:latin typeface="ＭＳ Ｐゴシック"/>
                        </a:rPr>
                        <a:t>(1/150)</a:t>
                      </a:r>
                    </a:p>
                    <a:p>
                      <a:pPr algn="l" fontAlgn="ctr"/>
                      <a:r>
                        <a:rPr kumimoji="1" lang="ja-JP" altLang="ja-JP" sz="1800" b="0" kern="1200" dirty="0">
                          <a:solidFill>
                            <a:schemeClr val="tx1"/>
                          </a:solidFill>
                          <a:latin typeface="+mn-lt"/>
                          <a:ea typeface="+mn-ea"/>
                          <a:cs typeface="+mn-cs"/>
                        </a:rPr>
                        <a:t>270mm/2日</a:t>
                      </a:r>
                      <a:endParaRPr lang="en-US" altLang="ja-JP" sz="20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5"/>
                  </a:ext>
                </a:extLst>
              </a:tr>
              <a:tr h="260933">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6"/>
                  </a:ext>
                </a:extLst>
              </a:tr>
              <a:tr h="260933">
                <a:tc>
                  <a:txBody>
                    <a:bodyPr/>
                    <a:lstStyle/>
                    <a:p>
                      <a:pPr algn="l" fontAlgn="ctr"/>
                      <a:r>
                        <a:rPr lang="ja-JP" altLang="en-US" sz="2000" b="0" i="0" u="none" strike="noStrike" dirty="0">
                          <a:solidFill>
                            <a:srgbClr val="000000"/>
                          </a:solidFill>
                          <a:latin typeface="ＭＳ Ｐゴシック"/>
                        </a:rPr>
                        <a:t>吉野川</a:t>
                      </a:r>
                    </a:p>
                  </a:txBody>
                  <a:tcPr marL="6350" marR="6350" marT="6350" marB="0" anchor="ctr">
                    <a:lnL>
                      <a:noFill/>
                    </a:lnL>
                    <a:lnR>
                      <a:noFill/>
                    </a:lnR>
                    <a:lnT>
                      <a:noFill/>
                    </a:lnT>
                    <a:lnB>
                      <a:noFill/>
                    </a:lnB>
                  </a:tcPr>
                </a:tc>
                <a:tc>
                  <a:txBody>
                    <a:bodyPr/>
                    <a:lstStyle/>
                    <a:p>
                      <a:pPr algn="l" fontAlgn="ctr"/>
                      <a:r>
                        <a:rPr lang="ja-JP" altLang="en-US" sz="2000" b="0" i="0" u="none" strike="noStrike" dirty="0">
                          <a:solidFill>
                            <a:srgbClr val="000000"/>
                          </a:solidFill>
                          <a:latin typeface="ＭＳ Ｐゴシック"/>
                        </a:rPr>
                        <a:t>岩津</a:t>
                      </a:r>
                    </a:p>
                  </a:txBody>
                  <a:tcPr marL="6350" marR="6350" marT="6350" marB="0" anchor="ctr">
                    <a:lnL>
                      <a:noFill/>
                    </a:lnL>
                    <a:lnR>
                      <a:noFill/>
                    </a:lnR>
                    <a:lnT>
                      <a:noFill/>
                    </a:lnT>
                    <a:lnB>
                      <a:noFill/>
                    </a:lnB>
                  </a:tcPr>
                </a:tc>
                <a:tc>
                  <a:txBody>
                    <a:bodyPr/>
                    <a:lstStyle/>
                    <a:p>
                      <a:pPr algn="r" fontAlgn="ctr"/>
                      <a:r>
                        <a:rPr lang="en-US" altLang="ja-JP" sz="2000" b="0" i="0" u="none" strike="noStrike" dirty="0">
                          <a:solidFill>
                            <a:srgbClr val="000000"/>
                          </a:solidFill>
                          <a:latin typeface="ＭＳ Ｐゴシック"/>
                        </a:rPr>
                        <a:t>24,000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6,000</a:t>
                      </a:r>
                    </a:p>
                  </a:txBody>
                  <a:tcPr marL="6350" marR="6350" marT="6350" marB="0" anchor="ctr">
                    <a:lnL>
                      <a:noFill/>
                    </a:lnL>
                    <a:lnR>
                      <a:noFill/>
                    </a:lnR>
                    <a:lnT>
                      <a:noFill/>
                    </a:lnT>
                    <a:lnB>
                      <a:noFill/>
                    </a:lnB>
                  </a:tcPr>
                </a:tc>
                <a:tc>
                  <a:txBody>
                    <a:bodyPr/>
                    <a:lstStyle/>
                    <a:p>
                      <a:pPr algn="r" fontAlgn="ctr"/>
                      <a:r>
                        <a:rPr lang="en-US" altLang="ja-JP" sz="2000" b="0" i="0" u="none" strike="noStrike">
                          <a:solidFill>
                            <a:srgbClr val="000000"/>
                          </a:solidFill>
                          <a:latin typeface="ＭＳ Ｐゴシック"/>
                        </a:rPr>
                        <a:t>18,000</a:t>
                      </a: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r>
                        <a:rPr lang="en-US" altLang="ja-JP" sz="2000" b="0" i="0" u="none" strike="noStrike" dirty="0">
                          <a:solidFill>
                            <a:srgbClr val="000000"/>
                          </a:solidFill>
                          <a:latin typeface="ＭＳ Ｐゴシック"/>
                        </a:rPr>
                        <a:t>(1/150)</a:t>
                      </a:r>
                      <a:r>
                        <a:rPr lang="en-GB" altLang="ja-JP" sz="2000" dirty="0"/>
                        <a:t> </a:t>
                      </a:r>
                    </a:p>
                    <a:p>
                      <a:pPr algn="l" fontAlgn="ctr"/>
                      <a:r>
                        <a:rPr lang="en-GB" altLang="ja-JP" sz="1800" dirty="0">
                          <a:latin typeface="+mn-ea"/>
                          <a:ea typeface="+mn-ea"/>
                        </a:rPr>
                        <a:t>440mm/2</a:t>
                      </a:r>
                      <a:r>
                        <a:rPr lang="ja-JP" altLang="en-US" sz="1800" dirty="0">
                          <a:latin typeface="+mn-ea"/>
                          <a:ea typeface="+mn-ea"/>
                        </a:rPr>
                        <a:t>日</a:t>
                      </a:r>
                      <a:endParaRPr lang="en-US" altLang="ja-JP" sz="1800" b="0" i="0" u="none" strike="noStrike" dirty="0">
                        <a:solidFill>
                          <a:srgbClr val="000000"/>
                        </a:solidFill>
                        <a:latin typeface="+mn-ea"/>
                        <a:ea typeface="+mn-ea"/>
                      </a:endParaRPr>
                    </a:p>
                  </a:txBody>
                  <a:tcPr marL="6350" marR="6350" marT="6350" marB="0" anchor="ctr">
                    <a:lnL>
                      <a:noFill/>
                    </a:lnL>
                    <a:lnR>
                      <a:noFill/>
                    </a:lnR>
                    <a:lnT>
                      <a:noFill/>
                    </a:lnT>
                    <a:lnB>
                      <a:noFill/>
                    </a:lnB>
                  </a:tcPr>
                </a:tc>
                <a:extLst>
                  <a:ext uri="{0D108BD9-81ED-4DB2-BD59-A6C34878D82A}">
                    <a16:rowId xmlns="" xmlns:a16="http://schemas.microsoft.com/office/drawing/2014/main" val="10007"/>
                  </a:ext>
                </a:extLst>
              </a:tr>
              <a:tr h="260933">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8"/>
                  </a:ext>
                </a:extLst>
              </a:tr>
            </a:tbl>
          </a:graphicData>
        </a:graphic>
      </p:graphicFrame>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20</a:t>
            </a:fld>
            <a:endParaRPr kumimoji="1" lang="ja-JP"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21</a:t>
            </a:fld>
            <a:endParaRPr kumimoji="1" lang="ja-JP" altLang="en-US"/>
          </a:p>
        </p:txBody>
      </p:sp>
      <p:pic>
        <p:nvPicPr>
          <p:cNvPr id="5" name="Picture 2" descr="http://dream-sunrise.cocolog-nifty.com/after_sunrise/images/IMGP0768.JPG"/>
          <p:cNvPicPr>
            <a:picLocks noChangeAspect="1" noChangeArrowheads="1"/>
          </p:cNvPicPr>
          <p:nvPr/>
        </p:nvPicPr>
        <p:blipFill>
          <a:blip r:embed="rId2" cstate="print"/>
          <a:srcRect/>
          <a:stretch>
            <a:fillRect/>
          </a:stretch>
        </p:blipFill>
        <p:spPr bwMode="auto">
          <a:xfrm>
            <a:off x="785786" y="2857496"/>
            <a:ext cx="3190897" cy="2393173"/>
          </a:xfrm>
          <a:prstGeom prst="rect">
            <a:avLst/>
          </a:prstGeom>
          <a:noFill/>
        </p:spPr>
      </p:pic>
      <p:sp>
        <p:nvSpPr>
          <p:cNvPr id="6" name="正方形/長方形 5"/>
          <p:cNvSpPr/>
          <p:nvPr/>
        </p:nvSpPr>
        <p:spPr>
          <a:xfrm>
            <a:off x="1285852" y="5357826"/>
            <a:ext cx="221457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藤：</a:t>
            </a:r>
            <a:r>
              <a:rPr lang="en-US" altLang="ja-JP" dirty="0">
                <a:solidFill>
                  <a:schemeClr val="tx1"/>
                </a:solidFill>
              </a:rPr>
              <a:t>wisteria</a:t>
            </a:r>
            <a:endParaRPr kumimoji="1" lang="ja-JP" altLang="en-US" dirty="0">
              <a:solidFill>
                <a:schemeClr val="tx1"/>
              </a:solidFill>
            </a:endParaRPr>
          </a:p>
        </p:txBody>
      </p:sp>
      <p:pic>
        <p:nvPicPr>
          <p:cNvPr id="423938" name="Picture 2" descr="http://mari.cocolog-nifty.com/photos/uncategorized/2007/08/23/sarusuberi002.jpg"/>
          <p:cNvPicPr>
            <a:picLocks noChangeAspect="1" noChangeArrowheads="1"/>
          </p:cNvPicPr>
          <p:nvPr/>
        </p:nvPicPr>
        <p:blipFill>
          <a:blip r:embed="rId3" cstate="print"/>
          <a:srcRect/>
          <a:stretch>
            <a:fillRect/>
          </a:stretch>
        </p:blipFill>
        <p:spPr bwMode="auto">
          <a:xfrm>
            <a:off x="4786314" y="2714620"/>
            <a:ext cx="3357586" cy="2518190"/>
          </a:xfrm>
          <a:prstGeom prst="rect">
            <a:avLst/>
          </a:prstGeom>
          <a:noFill/>
        </p:spPr>
      </p:pic>
      <p:sp>
        <p:nvSpPr>
          <p:cNvPr id="8" name="正方形/長方形 7"/>
          <p:cNvSpPr/>
          <p:nvPr/>
        </p:nvSpPr>
        <p:spPr>
          <a:xfrm>
            <a:off x="5143504" y="5429264"/>
            <a:ext cx="285752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さるすべり</a:t>
            </a:r>
            <a:r>
              <a:rPr lang="en-US" altLang="ja-JP" dirty="0">
                <a:solidFill>
                  <a:schemeClr val="tx1"/>
                </a:solidFill>
              </a:rPr>
              <a:t>(</a:t>
            </a:r>
            <a:r>
              <a:rPr lang="ja-JP" altLang="en-US" dirty="0">
                <a:solidFill>
                  <a:schemeClr val="tx1"/>
                </a:solidFill>
              </a:rPr>
              <a:t>百日紅</a:t>
            </a:r>
            <a:r>
              <a:rPr lang="en-US" altLang="ja-JP" dirty="0">
                <a:solidFill>
                  <a:schemeClr val="tx1"/>
                </a:solidFill>
              </a:rPr>
              <a:t>)</a:t>
            </a:r>
            <a:endParaRPr kumimoji="1" lang="ja-JP" altLang="en-US" dirty="0">
              <a:solidFill>
                <a:schemeClr val="tx1"/>
              </a:solidFill>
            </a:endParaRPr>
          </a:p>
        </p:txBody>
      </p:sp>
      <p:sp>
        <p:nvSpPr>
          <p:cNvPr id="9" name="正方形/長方形 8"/>
          <p:cNvSpPr/>
          <p:nvPr/>
        </p:nvSpPr>
        <p:spPr>
          <a:xfrm>
            <a:off x="2643174" y="714356"/>
            <a:ext cx="400052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３．日本の水資源</a:t>
            </a:r>
            <a:endParaRPr kumimoji="1" lang="ja-JP" altLang="en-US" sz="3200"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地域別降水量及び水資源賦存量</a:t>
            </a:r>
            <a:endParaRPr kumimoji="1" lang="ja-JP" altLang="en-US" dirty="0"/>
          </a:p>
        </p:txBody>
      </p:sp>
      <p:graphicFrame>
        <p:nvGraphicFramePr>
          <p:cNvPr id="4" name="コンテンツ プレースホルダ 3"/>
          <p:cNvGraphicFramePr>
            <a:graphicFrameLocks noGrp="1"/>
          </p:cNvGraphicFramePr>
          <p:nvPr>
            <p:ph idx="1"/>
          </p:nvPr>
        </p:nvGraphicFramePr>
        <p:xfrm>
          <a:off x="500034" y="1428736"/>
          <a:ext cx="8229600" cy="5267960"/>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371600">
                  <a:extLst>
                    <a:ext uri="{9D8B030D-6E8A-4147-A177-3AD203B41FA5}">
                      <a16:colId xmlns="" xmlns:a16="http://schemas.microsoft.com/office/drawing/2014/main" val="20005"/>
                    </a:ext>
                  </a:extLst>
                </a:gridCol>
              </a:tblGrid>
              <a:tr h="370840">
                <a:tc>
                  <a:txBody>
                    <a:bodyPr/>
                    <a:lstStyle/>
                    <a:p>
                      <a:r>
                        <a:rPr kumimoji="1" lang="ja-JP" altLang="en-US" dirty="0"/>
                        <a:t>地域区分</a:t>
                      </a:r>
                    </a:p>
                  </a:txBody>
                  <a:tcPr/>
                </a:tc>
                <a:tc>
                  <a:txBody>
                    <a:bodyPr/>
                    <a:lstStyle/>
                    <a:p>
                      <a:r>
                        <a:rPr kumimoji="1" lang="ja-JP" altLang="en-US" dirty="0"/>
                        <a:t>面積</a:t>
                      </a:r>
                      <a:endParaRPr kumimoji="1" lang="en-US" altLang="ja-JP" dirty="0"/>
                    </a:p>
                    <a:p>
                      <a:endParaRPr kumimoji="1" lang="en-US" altLang="ja-JP" dirty="0"/>
                    </a:p>
                    <a:p>
                      <a:endParaRPr kumimoji="1" lang="en-US" altLang="ja-JP" dirty="0"/>
                    </a:p>
                    <a:p>
                      <a:r>
                        <a:rPr kumimoji="1" lang="en-US" altLang="ja-JP" dirty="0"/>
                        <a:t>(km^2)</a:t>
                      </a:r>
                      <a:endParaRPr kumimoji="1" lang="ja-JP" altLang="en-US" dirty="0"/>
                    </a:p>
                  </a:txBody>
                  <a:tcPr/>
                </a:tc>
                <a:tc>
                  <a:txBody>
                    <a:bodyPr/>
                    <a:lstStyle/>
                    <a:p>
                      <a:r>
                        <a:rPr kumimoji="1" lang="ja-JP" altLang="en-US" dirty="0"/>
                        <a:t>人口</a:t>
                      </a:r>
                      <a:endParaRPr kumimoji="1" lang="en-US" altLang="ja-JP" dirty="0"/>
                    </a:p>
                    <a:p>
                      <a:endParaRPr kumimoji="1" lang="en-US" altLang="ja-JP" dirty="0"/>
                    </a:p>
                    <a:p>
                      <a:endParaRPr kumimoji="1" lang="en-US" altLang="ja-JP" dirty="0"/>
                    </a:p>
                    <a:p>
                      <a:r>
                        <a:rPr kumimoji="1" lang="en-US" altLang="ja-JP" dirty="0"/>
                        <a:t>(</a:t>
                      </a:r>
                      <a:r>
                        <a:rPr kumimoji="1" lang="ja-JP" altLang="en-US" dirty="0"/>
                        <a:t>千人</a:t>
                      </a:r>
                      <a:r>
                        <a:rPr kumimoji="1" lang="en-US" altLang="ja-JP" dirty="0"/>
                        <a:t>)</a:t>
                      </a:r>
                      <a:endParaRPr kumimoji="1" lang="ja-JP" altLang="en-US" dirty="0"/>
                    </a:p>
                  </a:txBody>
                  <a:tcPr/>
                </a:tc>
                <a:tc>
                  <a:txBody>
                    <a:bodyPr/>
                    <a:lstStyle/>
                    <a:p>
                      <a:r>
                        <a:rPr kumimoji="1" lang="ja-JP" altLang="en-US" dirty="0"/>
                        <a:t>平均年降水量</a:t>
                      </a:r>
                      <a:endParaRPr kumimoji="1" lang="en-US" altLang="ja-JP" dirty="0"/>
                    </a:p>
                    <a:p>
                      <a:endParaRPr kumimoji="1" lang="en-US" altLang="ja-JP" dirty="0"/>
                    </a:p>
                    <a:p>
                      <a:r>
                        <a:rPr kumimoji="1" lang="ja-JP" altLang="en-US" dirty="0"/>
                        <a:t>（億</a:t>
                      </a:r>
                      <a:r>
                        <a:rPr kumimoji="1" lang="en-US" altLang="ja-JP" dirty="0"/>
                        <a:t>m^3/</a:t>
                      </a:r>
                      <a:r>
                        <a:rPr kumimoji="1" lang="ja-JP" altLang="en-US" dirty="0"/>
                        <a:t>年</a:t>
                      </a:r>
                      <a:r>
                        <a:rPr kumimoji="1" lang="en-US" altLang="ja-JP" dirty="0"/>
                        <a:t>)</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水資源賦存量</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（億</a:t>
                      </a:r>
                      <a:r>
                        <a:rPr kumimoji="1" lang="en-US" altLang="ja-JP" dirty="0"/>
                        <a:t>m^3/</a:t>
                      </a:r>
                      <a:r>
                        <a:rPr kumimoji="1" lang="ja-JP" altLang="en-US" dirty="0"/>
                        <a:t>年</a:t>
                      </a:r>
                      <a:r>
                        <a:rPr kumimoji="1" lang="en-US" altLang="ja-JP" dirty="0"/>
                        <a:t>)</a:t>
                      </a:r>
                      <a:endParaRPr kumimoji="1" lang="ja-JP" altLang="en-US" dirty="0"/>
                    </a:p>
                  </a:txBody>
                  <a:tcPr/>
                </a:tc>
                <a:tc>
                  <a:txBody>
                    <a:bodyPr/>
                    <a:lstStyle/>
                    <a:p>
                      <a:r>
                        <a:rPr kumimoji="1" lang="ja-JP" altLang="en-US" dirty="0"/>
                        <a:t>一人当たりの水資源賦存量</a:t>
                      </a:r>
                      <a:endParaRPr kumimoji="1" lang="en-US" altLang="ja-JP" dirty="0"/>
                    </a:p>
                    <a:p>
                      <a:r>
                        <a:rPr kumimoji="1" lang="en-US" altLang="ja-JP" dirty="0"/>
                        <a:t>m^3/</a:t>
                      </a:r>
                      <a:r>
                        <a:rPr kumimoji="1" lang="ja-JP" altLang="en-US" dirty="0"/>
                        <a:t>人・年</a:t>
                      </a:r>
                    </a:p>
                  </a:txBody>
                  <a:tcPr/>
                </a:tc>
                <a:extLst>
                  <a:ext uri="{0D108BD9-81ED-4DB2-BD59-A6C34878D82A}">
                    <a16:rowId xmlns="" xmlns:a16="http://schemas.microsoft.com/office/drawing/2014/main" val="10000"/>
                  </a:ext>
                </a:extLst>
              </a:tr>
              <a:tr h="370840">
                <a:tc>
                  <a:txBody>
                    <a:bodyPr/>
                    <a:lstStyle/>
                    <a:p>
                      <a:r>
                        <a:rPr kumimoji="1" lang="ja-JP" altLang="en-US" dirty="0"/>
                        <a:t>北海道</a:t>
                      </a:r>
                    </a:p>
                  </a:txBody>
                  <a:tcPr/>
                </a:tc>
                <a:tc>
                  <a:txBody>
                    <a:bodyPr/>
                    <a:lstStyle/>
                    <a:p>
                      <a:r>
                        <a:rPr kumimoji="1" lang="en-US" altLang="ja-JP" dirty="0"/>
                        <a:t>83,457</a:t>
                      </a:r>
                      <a:endParaRPr kumimoji="1" lang="ja-JP" altLang="en-US" dirty="0"/>
                    </a:p>
                  </a:txBody>
                  <a:tcPr/>
                </a:tc>
                <a:tc>
                  <a:txBody>
                    <a:bodyPr/>
                    <a:lstStyle/>
                    <a:p>
                      <a:r>
                        <a:rPr kumimoji="1" lang="en-US" altLang="ja-JP" dirty="0"/>
                        <a:t>5,507</a:t>
                      </a:r>
                      <a:endParaRPr kumimoji="1" lang="ja-JP" altLang="en-US" dirty="0"/>
                    </a:p>
                  </a:txBody>
                  <a:tcPr/>
                </a:tc>
                <a:tc>
                  <a:txBody>
                    <a:bodyPr/>
                    <a:lstStyle/>
                    <a:p>
                      <a:r>
                        <a:rPr kumimoji="1" lang="en-US" altLang="ja-JP" dirty="0"/>
                        <a:t>1,118</a:t>
                      </a:r>
                      <a:endParaRPr kumimoji="1" lang="ja-JP" altLang="en-US" dirty="0"/>
                    </a:p>
                  </a:txBody>
                  <a:tcPr/>
                </a:tc>
                <a:tc>
                  <a:txBody>
                    <a:bodyPr/>
                    <a:lstStyle/>
                    <a:p>
                      <a:r>
                        <a:rPr kumimoji="1" lang="en-US" altLang="ja-JP" dirty="0"/>
                        <a:t>539</a:t>
                      </a:r>
                      <a:endParaRPr kumimoji="1" lang="ja-JP" altLang="en-US" dirty="0"/>
                    </a:p>
                  </a:txBody>
                  <a:tcPr/>
                </a:tc>
                <a:tc>
                  <a:txBody>
                    <a:bodyPr/>
                    <a:lstStyle/>
                    <a:p>
                      <a:r>
                        <a:rPr kumimoji="1" lang="en-US" altLang="ja-JP" dirty="0"/>
                        <a:t>9,779</a:t>
                      </a:r>
                      <a:endParaRPr kumimoji="1" lang="ja-JP" altLang="en-US" dirty="0"/>
                    </a:p>
                  </a:txBody>
                  <a:tcPr/>
                </a:tc>
                <a:extLst>
                  <a:ext uri="{0D108BD9-81ED-4DB2-BD59-A6C34878D82A}">
                    <a16:rowId xmlns="" xmlns:a16="http://schemas.microsoft.com/office/drawing/2014/main" val="10001"/>
                  </a:ext>
                </a:extLst>
              </a:tr>
              <a:tr h="370840">
                <a:tc>
                  <a:txBody>
                    <a:bodyPr/>
                    <a:lstStyle/>
                    <a:p>
                      <a:r>
                        <a:rPr kumimoji="1" lang="ja-JP" altLang="en-US" dirty="0"/>
                        <a:t>関東</a:t>
                      </a:r>
                    </a:p>
                  </a:txBody>
                  <a:tcPr/>
                </a:tc>
                <a:tc>
                  <a:txBody>
                    <a:bodyPr/>
                    <a:lstStyle/>
                    <a:p>
                      <a:r>
                        <a:rPr kumimoji="1" lang="en-US" altLang="ja-JP" dirty="0"/>
                        <a:t>36,890</a:t>
                      </a:r>
                      <a:endParaRPr kumimoji="1" lang="ja-JP" altLang="en-US" dirty="0"/>
                    </a:p>
                  </a:txBody>
                  <a:tcPr/>
                </a:tc>
                <a:tc>
                  <a:txBody>
                    <a:bodyPr/>
                    <a:lstStyle/>
                    <a:p>
                      <a:r>
                        <a:rPr kumimoji="1" lang="en-US" altLang="ja-JP" dirty="0"/>
                        <a:t>43,470</a:t>
                      </a:r>
                      <a:endParaRPr kumimoji="1" lang="ja-JP" altLang="en-US" dirty="0"/>
                    </a:p>
                  </a:txBody>
                  <a:tcPr/>
                </a:tc>
                <a:tc>
                  <a:txBody>
                    <a:bodyPr/>
                    <a:lstStyle/>
                    <a:p>
                      <a:r>
                        <a:rPr kumimoji="1" lang="en-US" altLang="ja-JP" dirty="0"/>
                        <a:t>1,562</a:t>
                      </a:r>
                      <a:endParaRPr kumimoji="1" lang="ja-JP" altLang="en-US" dirty="0"/>
                    </a:p>
                  </a:txBody>
                  <a:tcPr/>
                </a:tc>
                <a:tc>
                  <a:txBody>
                    <a:bodyPr/>
                    <a:lstStyle/>
                    <a:p>
                      <a:r>
                        <a:rPr kumimoji="1" lang="en-US" altLang="ja-JP" dirty="0"/>
                        <a:t>375</a:t>
                      </a:r>
                      <a:endParaRPr kumimoji="1" lang="ja-JP" altLang="en-US" dirty="0"/>
                    </a:p>
                  </a:txBody>
                  <a:tcPr/>
                </a:tc>
                <a:tc>
                  <a:txBody>
                    <a:bodyPr/>
                    <a:lstStyle/>
                    <a:p>
                      <a:r>
                        <a:rPr kumimoji="1" lang="en-US" altLang="ja-JP" dirty="0"/>
                        <a:t>864</a:t>
                      </a:r>
                      <a:endParaRPr kumimoji="1" lang="ja-JP" altLang="en-US" dirty="0"/>
                    </a:p>
                  </a:txBody>
                  <a:tcPr/>
                </a:tc>
                <a:extLst>
                  <a:ext uri="{0D108BD9-81ED-4DB2-BD59-A6C34878D82A}">
                    <a16:rowId xmlns="" xmlns:a16="http://schemas.microsoft.com/office/drawing/2014/main" val="10002"/>
                  </a:ext>
                </a:extLst>
              </a:tr>
              <a:tr h="370840">
                <a:tc>
                  <a:txBody>
                    <a:bodyPr/>
                    <a:lstStyle/>
                    <a:p>
                      <a:pPr algn="r"/>
                      <a:r>
                        <a:rPr kumimoji="1" lang="ja-JP" altLang="en-US" dirty="0"/>
                        <a:t>（内陸）</a:t>
                      </a:r>
                    </a:p>
                  </a:txBody>
                  <a:tcPr/>
                </a:tc>
                <a:tc>
                  <a:txBody>
                    <a:bodyPr/>
                    <a:lstStyle/>
                    <a:p>
                      <a:r>
                        <a:rPr kumimoji="1" lang="en-US" altLang="ja-JP" dirty="0"/>
                        <a:t>23,333</a:t>
                      </a:r>
                      <a:endParaRPr kumimoji="1" lang="ja-JP" altLang="en-US" dirty="0"/>
                    </a:p>
                  </a:txBody>
                  <a:tcPr/>
                </a:tc>
                <a:tc>
                  <a:txBody>
                    <a:bodyPr/>
                    <a:lstStyle/>
                    <a:p>
                      <a:r>
                        <a:rPr kumimoji="1" lang="en-US" altLang="ja-JP" dirty="0"/>
                        <a:t>7,847</a:t>
                      </a:r>
                      <a:endParaRPr kumimoji="1" lang="ja-JP" altLang="en-US" dirty="0"/>
                    </a:p>
                  </a:txBody>
                  <a:tcPr/>
                </a:tc>
                <a:tc>
                  <a:txBody>
                    <a:bodyPr/>
                    <a:lstStyle/>
                    <a:p>
                      <a:r>
                        <a:rPr kumimoji="1" lang="en-US" altLang="ja-JP" dirty="0"/>
                        <a:t>1,573</a:t>
                      </a:r>
                      <a:endParaRPr kumimoji="1" lang="ja-JP" altLang="en-US" dirty="0"/>
                    </a:p>
                  </a:txBody>
                  <a:tcPr/>
                </a:tc>
                <a:tc>
                  <a:txBody>
                    <a:bodyPr/>
                    <a:lstStyle/>
                    <a:p>
                      <a:r>
                        <a:rPr kumimoji="1" lang="en-US" altLang="ja-JP" dirty="0"/>
                        <a:t>242</a:t>
                      </a:r>
                      <a:endParaRPr kumimoji="1" lang="ja-JP" altLang="en-US" dirty="0"/>
                    </a:p>
                  </a:txBody>
                  <a:tcPr/>
                </a:tc>
                <a:tc>
                  <a:txBody>
                    <a:bodyPr/>
                    <a:lstStyle/>
                    <a:p>
                      <a:r>
                        <a:rPr kumimoji="1" lang="en-US" altLang="ja-JP" dirty="0"/>
                        <a:t>3,078</a:t>
                      </a:r>
                      <a:endParaRPr kumimoji="1" lang="ja-JP" altLang="en-US" dirty="0"/>
                    </a:p>
                  </a:txBody>
                  <a:tcPr/>
                </a:tc>
                <a:extLst>
                  <a:ext uri="{0D108BD9-81ED-4DB2-BD59-A6C34878D82A}">
                    <a16:rowId xmlns="" xmlns:a16="http://schemas.microsoft.com/office/drawing/2014/main" val="10003"/>
                  </a:ext>
                </a:extLst>
              </a:tr>
              <a:tr h="370840">
                <a:tc>
                  <a:txBody>
                    <a:bodyPr/>
                    <a:lstStyle/>
                    <a:p>
                      <a:pPr algn="r"/>
                      <a:r>
                        <a:rPr kumimoji="1" lang="ja-JP" altLang="en-US" dirty="0"/>
                        <a:t>（臨海）</a:t>
                      </a:r>
                    </a:p>
                  </a:txBody>
                  <a:tcPr/>
                </a:tc>
                <a:tc>
                  <a:txBody>
                    <a:bodyPr/>
                    <a:lstStyle/>
                    <a:p>
                      <a:r>
                        <a:rPr kumimoji="1" lang="en-US" altLang="ja-JP" dirty="0"/>
                        <a:t>13,557</a:t>
                      </a:r>
                      <a:endParaRPr kumimoji="1" lang="ja-JP" altLang="en-US" dirty="0"/>
                    </a:p>
                  </a:txBody>
                  <a:tcPr/>
                </a:tc>
                <a:tc>
                  <a:txBody>
                    <a:bodyPr/>
                    <a:lstStyle/>
                    <a:p>
                      <a:r>
                        <a:rPr kumimoji="1" lang="en-US" altLang="ja-JP" dirty="0"/>
                        <a:t>35,623</a:t>
                      </a:r>
                      <a:endParaRPr kumimoji="1" lang="ja-JP" altLang="en-US" dirty="0"/>
                    </a:p>
                  </a:txBody>
                  <a:tcPr/>
                </a:tc>
                <a:tc>
                  <a:txBody>
                    <a:bodyPr/>
                    <a:lstStyle/>
                    <a:p>
                      <a:r>
                        <a:rPr kumimoji="1" lang="en-US" altLang="ja-JP" dirty="0"/>
                        <a:t>1,543</a:t>
                      </a:r>
                      <a:endParaRPr kumimoji="1" lang="ja-JP" altLang="en-US" dirty="0"/>
                    </a:p>
                  </a:txBody>
                  <a:tcPr/>
                </a:tc>
                <a:tc>
                  <a:txBody>
                    <a:bodyPr/>
                    <a:lstStyle/>
                    <a:p>
                      <a:r>
                        <a:rPr kumimoji="1" lang="en-US" altLang="ja-JP" dirty="0"/>
                        <a:t>134</a:t>
                      </a:r>
                      <a:endParaRPr kumimoji="1" lang="ja-JP" altLang="en-US" dirty="0"/>
                    </a:p>
                  </a:txBody>
                  <a:tcPr/>
                </a:tc>
                <a:tc>
                  <a:txBody>
                    <a:bodyPr/>
                    <a:lstStyle/>
                    <a:p>
                      <a:r>
                        <a:rPr kumimoji="1" lang="en-US" altLang="ja-JP" dirty="0"/>
                        <a:t>376</a:t>
                      </a:r>
                      <a:endParaRPr kumimoji="1" lang="ja-JP" altLang="en-US" dirty="0"/>
                    </a:p>
                  </a:txBody>
                  <a:tcPr/>
                </a:tc>
                <a:extLst>
                  <a:ext uri="{0D108BD9-81ED-4DB2-BD59-A6C34878D82A}">
                    <a16:rowId xmlns="" xmlns:a16="http://schemas.microsoft.com/office/drawing/2014/main" val="10004"/>
                  </a:ext>
                </a:extLst>
              </a:tr>
              <a:tr h="370840">
                <a:tc>
                  <a:txBody>
                    <a:bodyPr/>
                    <a:lstStyle/>
                    <a:p>
                      <a:r>
                        <a:rPr kumimoji="1" lang="ja-JP" altLang="en-US" dirty="0"/>
                        <a:t>北陸</a:t>
                      </a:r>
                    </a:p>
                  </a:txBody>
                  <a:tcPr/>
                </a:tc>
                <a:tc>
                  <a:txBody>
                    <a:bodyPr/>
                    <a:lstStyle/>
                    <a:p>
                      <a:r>
                        <a:rPr kumimoji="1" lang="en-US" altLang="ja-JP" dirty="0"/>
                        <a:t>12,623</a:t>
                      </a:r>
                      <a:endParaRPr kumimoji="1" lang="ja-JP" altLang="en-US" dirty="0"/>
                    </a:p>
                  </a:txBody>
                  <a:tcPr/>
                </a:tc>
                <a:tc>
                  <a:txBody>
                    <a:bodyPr/>
                    <a:lstStyle/>
                    <a:p>
                      <a:r>
                        <a:rPr kumimoji="1" lang="en-US" altLang="ja-JP" dirty="0"/>
                        <a:t>3,070</a:t>
                      </a:r>
                      <a:endParaRPr kumimoji="1" lang="ja-JP" altLang="en-US" dirty="0"/>
                    </a:p>
                  </a:txBody>
                  <a:tcPr/>
                </a:tc>
                <a:tc>
                  <a:txBody>
                    <a:bodyPr/>
                    <a:lstStyle/>
                    <a:p>
                      <a:r>
                        <a:rPr kumimoji="1" lang="en-US" altLang="ja-JP" dirty="0"/>
                        <a:t>2,350</a:t>
                      </a:r>
                      <a:endParaRPr kumimoji="1" lang="ja-JP" altLang="en-US" dirty="0"/>
                    </a:p>
                  </a:txBody>
                  <a:tcPr/>
                </a:tc>
                <a:tc>
                  <a:txBody>
                    <a:bodyPr/>
                    <a:lstStyle/>
                    <a:p>
                      <a:r>
                        <a:rPr kumimoji="1" lang="en-US" altLang="ja-JP" dirty="0"/>
                        <a:t>206</a:t>
                      </a:r>
                      <a:endParaRPr kumimoji="1" lang="ja-JP" altLang="en-US" dirty="0"/>
                    </a:p>
                  </a:txBody>
                  <a:tcPr/>
                </a:tc>
                <a:tc>
                  <a:txBody>
                    <a:bodyPr/>
                    <a:lstStyle/>
                    <a:p>
                      <a:r>
                        <a:rPr kumimoji="1" lang="en-US" altLang="ja-JP" dirty="0"/>
                        <a:t>6,720</a:t>
                      </a:r>
                      <a:endParaRPr kumimoji="1" lang="ja-JP" altLang="en-US" dirty="0"/>
                    </a:p>
                  </a:txBody>
                  <a:tcPr/>
                </a:tc>
                <a:extLst>
                  <a:ext uri="{0D108BD9-81ED-4DB2-BD59-A6C34878D82A}">
                    <a16:rowId xmlns="" xmlns:a16="http://schemas.microsoft.com/office/drawing/2014/main" val="10005"/>
                  </a:ext>
                </a:extLst>
              </a:tr>
              <a:tr h="370840">
                <a:tc>
                  <a:txBody>
                    <a:bodyPr/>
                    <a:lstStyle/>
                    <a:p>
                      <a:r>
                        <a:rPr kumimoji="1" lang="ja-JP" altLang="en-US" dirty="0"/>
                        <a:t>近畿</a:t>
                      </a:r>
                    </a:p>
                  </a:txBody>
                  <a:tcPr/>
                </a:tc>
                <a:tc>
                  <a:txBody>
                    <a:bodyPr/>
                    <a:lstStyle/>
                    <a:p>
                      <a:r>
                        <a:rPr kumimoji="1" lang="en-US" altLang="ja-JP" dirty="0"/>
                        <a:t>27,342</a:t>
                      </a:r>
                      <a:endParaRPr kumimoji="1" lang="ja-JP" altLang="en-US" dirty="0"/>
                    </a:p>
                  </a:txBody>
                  <a:tcPr/>
                </a:tc>
                <a:tc>
                  <a:txBody>
                    <a:bodyPr/>
                    <a:lstStyle/>
                    <a:p>
                      <a:r>
                        <a:rPr kumimoji="1" lang="en-US" altLang="ja-JP" dirty="0"/>
                        <a:t>20,900</a:t>
                      </a:r>
                      <a:endParaRPr kumimoji="1" lang="ja-JP" altLang="en-US" dirty="0"/>
                    </a:p>
                  </a:txBody>
                  <a:tcPr/>
                </a:tc>
                <a:tc>
                  <a:txBody>
                    <a:bodyPr/>
                    <a:lstStyle/>
                    <a:p>
                      <a:r>
                        <a:rPr kumimoji="1" lang="en-US" altLang="ja-JP" dirty="0"/>
                        <a:t>1,729</a:t>
                      </a:r>
                      <a:endParaRPr kumimoji="1" lang="ja-JP" altLang="en-US" dirty="0"/>
                    </a:p>
                  </a:txBody>
                  <a:tcPr/>
                </a:tc>
                <a:tc>
                  <a:txBody>
                    <a:bodyPr/>
                    <a:lstStyle/>
                    <a:p>
                      <a:r>
                        <a:rPr kumimoji="1" lang="en-US" altLang="ja-JP" dirty="0"/>
                        <a:t>291</a:t>
                      </a:r>
                      <a:endParaRPr kumimoji="1" lang="ja-JP" altLang="en-US" dirty="0"/>
                    </a:p>
                  </a:txBody>
                  <a:tcPr/>
                </a:tc>
                <a:tc>
                  <a:txBody>
                    <a:bodyPr/>
                    <a:lstStyle/>
                    <a:p>
                      <a:r>
                        <a:rPr kumimoji="1" lang="en-US" altLang="ja-JP" dirty="0"/>
                        <a:t>1,390</a:t>
                      </a:r>
                      <a:endParaRPr kumimoji="1" lang="ja-JP" altLang="en-US" dirty="0"/>
                    </a:p>
                  </a:txBody>
                  <a:tcPr/>
                </a:tc>
                <a:extLst>
                  <a:ext uri="{0D108BD9-81ED-4DB2-BD59-A6C34878D82A}">
                    <a16:rowId xmlns="" xmlns:a16="http://schemas.microsoft.com/office/drawing/2014/main" val="10006"/>
                  </a:ext>
                </a:extLst>
              </a:tr>
              <a:tr h="370840">
                <a:tc>
                  <a:txBody>
                    <a:bodyPr/>
                    <a:lstStyle/>
                    <a:p>
                      <a:pPr algn="r"/>
                      <a:r>
                        <a:rPr kumimoji="1" lang="ja-JP" altLang="en-US" dirty="0"/>
                        <a:t>（内陸）</a:t>
                      </a:r>
                    </a:p>
                  </a:txBody>
                  <a:tcPr/>
                </a:tc>
                <a:tc>
                  <a:txBody>
                    <a:bodyPr/>
                    <a:lstStyle/>
                    <a:p>
                      <a:r>
                        <a:rPr kumimoji="1" lang="en-US" altLang="ja-JP" dirty="0"/>
                        <a:t>12,322</a:t>
                      </a:r>
                      <a:endParaRPr kumimoji="1" lang="ja-JP" altLang="en-US" dirty="0"/>
                    </a:p>
                  </a:txBody>
                  <a:tcPr/>
                </a:tc>
                <a:tc>
                  <a:txBody>
                    <a:bodyPr/>
                    <a:lstStyle/>
                    <a:p>
                      <a:r>
                        <a:rPr kumimoji="1" lang="en-US" altLang="ja-JP" dirty="0"/>
                        <a:t>5,447</a:t>
                      </a:r>
                      <a:endParaRPr kumimoji="1" lang="ja-JP" altLang="en-US" dirty="0"/>
                    </a:p>
                  </a:txBody>
                  <a:tcPr/>
                </a:tc>
                <a:tc>
                  <a:txBody>
                    <a:bodyPr/>
                    <a:lstStyle/>
                    <a:p>
                      <a:r>
                        <a:rPr kumimoji="1" lang="en-US" altLang="ja-JP" dirty="0"/>
                        <a:t>1,681</a:t>
                      </a:r>
                      <a:endParaRPr kumimoji="1" lang="ja-JP" altLang="en-US" dirty="0"/>
                    </a:p>
                  </a:txBody>
                  <a:tcPr/>
                </a:tc>
                <a:tc>
                  <a:txBody>
                    <a:bodyPr/>
                    <a:lstStyle/>
                    <a:p>
                      <a:r>
                        <a:rPr kumimoji="1" lang="en-US" altLang="ja-JP" dirty="0"/>
                        <a:t>125</a:t>
                      </a:r>
                      <a:endParaRPr kumimoji="1" lang="ja-JP" altLang="en-US" dirty="0"/>
                    </a:p>
                  </a:txBody>
                  <a:tcPr/>
                </a:tc>
                <a:tc>
                  <a:txBody>
                    <a:bodyPr/>
                    <a:lstStyle/>
                    <a:p>
                      <a:r>
                        <a:rPr kumimoji="1" lang="en-US" altLang="ja-JP" dirty="0"/>
                        <a:t>2,289</a:t>
                      </a:r>
                      <a:endParaRPr kumimoji="1" lang="ja-JP" altLang="en-US" dirty="0"/>
                    </a:p>
                  </a:txBody>
                  <a:tcPr/>
                </a:tc>
                <a:extLst>
                  <a:ext uri="{0D108BD9-81ED-4DB2-BD59-A6C34878D82A}">
                    <a16:rowId xmlns="" xmlns:a16="http://schemas.microsoft.com/office/drawing/2014/main" val="10007"/>
                  </a:ext>
                </a:extLst>
              </a:tr>
              <a:tr h="370840">
                <a:tc>
                  <a:txBody>
                    <a:bodyPr/>
                    <a:lstStyle/>
                    <a:p>
                      <a:pPr algn="r"/>
                      <a:r>
                        <a:rPr kumimoji="1" lang="ja-JP" altLang="en-US" dirty="0"/>
                        <a:t>（臨海）</a:t>
                      </a:r>
                    </a:p>
                  </a:txBody>
                  <a:tcPr/>
                </a:tc>
                <a:tc>
                  <a:txBody>
                    <a:bodyPr/>
                    <a:lstStyle/>
                    <a:p>
                      <a:r>
                        <a:rPr kumimoji="1" lang="en-US" altLang="ja-JP" dirty="0"/>
                        <a:t>15,020</a:t>
                      </a:r>
                      <a:endParaRPr kumimoji="1" lang="ja-JP" altLang="en-US" dirty="0"/>
                    </a:p>
                  </a:txBody>
                  <a:tcPr/>
                </a:tc>
                <a:tc>
                  <a:txBody>
                    <a:bodyPr/>
                    <a:lstStyle/>
                    <a:p>
                      <a:r>
                        <a:rPr kumimoji="1" lang="en-US" altLang="ja-JP" dirty="0"/>
                        <a:t>15,453</a:t>
                      </a:r>
                      <a:endParaRPr kumimoji="1" lang="ja-JP" altLang="en-US" dirty="0"/>
                    </a:p>
                  </a:txBody>
                  <a:tcPr/>
                </a:tc>
                <a:tc>
                  <a:txBody>
                    <a:bodyPr/>
                    <a:lstStyle/>
                    <a:p>
                      <a:r>
                        <a:rPr kumimoji="1" lang="en-US" altLang="ja-JP" dirty="0"/>
                        <a:t>1,769</a:t>
                      </a:r>
                      <a:endParaRPr kumimoji="1" lang="ja-JP" altLang="en-US" dirty="0"/>
                    </a:p>
                  </a:txBody>
                  <a:tcPr/>
                </a:tc>
                <a:tc>
                  <a:txBody>
                    <a:bodyPr/>
                    <a:lstStyle/>
                    <a:p>
                      <a:r>
                        <a:rPr kumimoji="1" lang="en-US" altLang="ja-JP" dirty="0"/>
                        <a:t>166</a:t>
                      </a:r>
                      <a:endParaRPr kumimoji="1" lang="ja-JP" altLang="en-US" dirty="0"/>
                    </a:p>
                  </a:txBody>
                  <a:tcPr/>
                </a:tc>
                <a:tc>
                  <a:txBody>
                    <a:bodyPr/>
                    <a:lstStyle/>
                    <a:p>
                      <a:r>
                        <a:rPr kumimoji="1" lang="en-US" altLang="ja-JP" dirty="0"/>
                        <a:t>1,073</a:t>
                      </a:r>
                      <a:endParaRPr kumimoji="1" lang="ja-JP" altLang="en-US" dirty="0"/>
                    </a:p>
                  </a:txBody>
                  <a:tcPr/>
                </a:tc>
                <a:extLst>
                  <a:ext uri="{0D108BD9-81ED-4DB2-BD59-A6C34878D82A}">
                    <a16:rowId xmlns="" xmlns:a16="http://schemas.microsoft.com/office/drawing/2014/main" val="10008"/>
                  </a:ext>
                </a:extLst>
              </a:tr>
              <a:tr h="370840">
                <a:tc>
                  <a:txBody>
                    <a:bodyPr/>
                    <a:lstStyle/>
                    <a:p>
                      <a:pPr algn="l"/>
                      <a:r>
                        <a:rPr kumimoji="1" lang="ja-JP" altLang="en-US" dirty="0"/>
                        <a:t>九州</a:t>
                      </a:r>
                    </a:p>
                  </a:txBody>
                  <a:tcPr/>
                </a:tc>
                <a:tc>
                  <a:txBody>
                    <a:bodyPr/>
                    <a:lstStyle/>
                    <a:p>
                      <a:r>
                        <a:rPr kumimoji="1" lang="en-US" altLang="ja-JP" dirty="0"/>
                        <a:t>42,191</a:t>
                      </a:r>
                      <a:endParaRPr kumimoji="1" lang="ja-JP" altLang="en-US" dirty="0"/>
                    </a:p>
                  </a:txBody>
                  <a:tcPr/>
                </a:tc>
                <a:tc>
                  <a:txBody>
                    <a:bodyPr/>
                    <a:lstStyle/>
                    <a:p>
                      <a:r>
                        <a:rPr kumimoji="1" lang="en-US" altLang="ja-JP" dirty="0"/>
                        <a:t>13,205</a:t>
                      </a:r>
                      <a:endParaRPr kumimoji="1" lang="ja-JP" altLang="en-US" dirty="0"/>
                    </a:p>
                  </a:txBody>
                  <a:tcPr/>
                </a:tc>
                <a:tc>
                  <a:txBody>
                    <a:bodyPr/>
                    <a:lstStyle/>
                    <a:p>
                      <a:r>
                        <a:rPr kumimoji="1" lang="en-US" altLang="ja-JP" dirty="0"/>
                        <a:t>2,259</a:t>
                      </a:r>
                      <a:endParaRPr kumimoji="1" lang="ja-JP" altLang="en-US" dirty="0"/>
                    </a:p>
                  </a:txBody>
                  <a:tcPr/>
                </a:tc>
                <a:tc>
                  <a:txBody>
                    <a:bodyPr/>
                    <a:lstStyle/>
                    <a:p>
                      <a:r>
                        <a:rPr kumimoji="1" lang="en-US" altLang="ja-JP" dirty="0"/>
                        <a:t>605</a:t>
                      </a:r>
                      <a:endParaRPr kumimoji="1" lang="ja-JP" altLang="en-US" dirty="0"/>
                    </a:p>
                  </a:txBody>
                  <a:tcPr/>
                </a:tc>
                <a:tc>
                  <a:txBody>
                    <a:bodyPr/>
                    <a:lstStyle/>
                    <a:p>
                      <a:r>
                        <a:rPr kumimoji="1" lang="en-US" altLang="ja-JP" dirty="0"/>
                        <a:t>4,579</a:t>
                      </a:r>
                      <a:endParaRPr kumimoji="1" lang="ja-JP" altLang="en-US" dirty="0"/>
                    </a:p>
                  </a:txBody>
                  <a:tcPr/>
                </a:tc>
                <a:extLst>
                  <a:ext uri="{0D108BD9-81ED-4DB2-BD59-A6C34878D82A}">
                    <a16:rowId xmlns="" xmlns:a16="http://schemas.microsoft.com/office/drawing/2014/main" val="10009"/>
                  </a:ext>
                </a:extLst>
              </a:tr>
              <a:tr h="370840">
                <a:tc>
                  <a:txBody>
                    <a:bodyPr/>
                    <a:lstStyle/>
                    <a:p>
                      <a:pPr algn="r"/>
                      <a:r>
                        <a:rPr kumimoji="1" lang="ja-JP" altLang="en-US" dirty="0"/>
                        <a:t>（北九州）</a:t>
                      </a:r>
                    </a:p>
                  </a:txBody>
                  <a:tcPr/>
                </a:tc>
                <a:tc>
                  <a:txBody>
                    <a:bodyPr/>
                    <a:lstStyle/>
                    <a:p>
                      <a:r>
                        <a:rPr kumimoji="1" lang="en-US" altLang="ja-JP" dirty="0"/>
                        <a:t>17,862</a:t>
                      </a:r>
                      <a:endParaRPr kumimoji="1" lang="ja-JP" altLang="en-US" dirty="0"/>
                    </a:p>
                  </a:txBody>
                  <a:tcPr/>
                </a:tc>
                <a:tc>
                  <a:txBody>
                    <a:bodyPr/>
                    <a:lstStyle/>
                    <a:p>
                      <a:r>
                        <a:rPr kumimoji="1" lang="en-US" altLang="ja-JP" dirty="0"/>
                        <a:t>8,546</a:t>
                      </a:r>
                      <a:endParaRPr kumimoji="1" lang="ja-JP" altLang="en-US" dirty="0"/>
                    </a:p>
                  </a:txBody>
                  <a:tcPr/>
                </a:tc>
                <a:tc>
                  <a:txBody>
                    <a:bodyPr/>
                    <a:lstStyle/>
                    <a:p>
                      <a:r>
                        <a:rPr kumimoji="1" lang="en-US" altLang="ja-JP" dirty="0"/>
                        <a:t>1,954</a:t>
                      </a:r>
                      <a:endParaRPr kumimoji="1" lang="ja-JP" altLang="en-US" dirty="0"/>
                    </a:p>
                  </a:txBody>
                  <a:tcPr/>
                </a:tc>
                <a:tc>
                  <a:txBody>
                    <a:bodyPr/>
                    <a:lstStyle/>
                    <a:p>
                      <a:r>
                        <a:rPr kumimoji="1" lang="en-US" altLang="ja-JP" dirty="0"/>
                        <a:t>198</a:t>
                      </a:r>
                      <a:endParaRPr kumimoji="1" lang="ja-JP" altLang="en-US" dirty="0"/>
                    </a:p>
                  </a:txBody>
                  <a:tcPr/>
                </a:tc>
                <a:tc>
                  <a:txBody>
                    <a:bodyPr/>
                    <a:lstStyle/>
                    <a:p>
                      <a:r>
                        <a:rPr kumimoji="1" lang="en-US" altLang="ja-JP" dirty="0"/>
                        <a:t>2,315</a:t>
                      </a:r>
                      <a:endParaRPr kumimoji="1" lang="ja-JP" altLang="en-US" dirty="0"/>
                    </a:p>
                  </a:txBody>
                  <a:tcPr/>
                </a:tc>
                <a:extLst>
                  <a:ext uri="{0D108BD9-81ED-4DB2-BD59-A6C34878D82A}">
                    <a16:rowId xmlns="" xmlns:a16="http://schemas.microsoft.com/office/drawing/2014/main" val="10010"/>
                  </a:ext>
                </a:extLst>
              </a:tr>
              <a:tr h="370840">
                <a:tc>
                  <a:txBody>
                    <a:bodyPr/>
                    <a:lstStyle/>
                    <a:p>
                      <a:pPr algn="r"/>
                      <a:r>
                        <a:rPr kumimoji="1" lang="ja-JP" altLang="en-US" dirty="0"/>
                        <a:t>（南九州）</a:t>
                      </a:r>
                    </a:p>
                  </a:txBody>
                  <a:tcPr/>
                </a:tc>
                <a:tc>
                  <a:txBody>
                    <a:bodyPr/>
                    <a:lstStyle/>
                    <a:p>
                      <a:r>
                        <a:rPr kumimoji="1" lang="en-US" altLang="ja-JP" dirty="0"/>
                        <a:t>24,329</a:t>
                      </a:r>
                      <a:endParaRPr kumimoji="1" lang="ja-JP" altLang="en-US" dirty="0"/>
                    </a:p>
                  </a:txBody>
                  <a:tcPr/>
                </a:tc>
                <a:tc>
                  <a:txBody>
                    <a:bodyPr/>
                    <a:lstStyle/>
                    <a:p>
                      <a:r>
                        <a:rPr kumimoji="1" lang="en-US" altLang="ja-JP" dirty="0"/>
                        <a:t>4,659</a:t>
                      </a:r>
                      <a:endParaRPr kumimoji="1" lang="ja-JP" altLang="en-US" dirty="0"/>
                    </a:p>
                  </a:txBody>
                  <a:tcPr/>
                </a:tc>
                <a:tc>
                  <a:txBody>
                    <a:bodyPr/>
                    <a:lstStyle/>
                    <a:p>
                      <a:r>
                        <a:rPr kumimoji="1" lang="en-US" altLang="ja-JP" dirty="0"/>
                        <a:t>2,484</a:t>
                      </a:r>
                      <a:endParaRPr kumimoji="1" lang="ja-JP" altLang="en-US" dirty="0"/>
                    </a:p>
                  </a:txBody>
                  <a:tcPr/>
                </a:tc>
                <a:tc>
                  <a:txBody>
                    <a:bodyPr/>
                    <a:lstStyle/>
                    <a:p>
                      <a:r>
                        <a:rPr kumimoji="1" lang="en-US" altLang="ja-JP" dirty="0"/>
                        <a:t>407</a:t>
                      </a:r>
                      <a:endParaRPr kumimoji="1" lang="ja-JP" altLang="en-US" dirty="0"/>
                    </a:p>
                  </a:txBody>
                  <a:tcPr/>
                </a:tc>
                <a:tc>
                  <a:txBody>
                    <a:bodyPr/>
                    <a:lstStyle/>
                    <a:p>
                      <a:r>
                        <a:rPr kumimoji="1" lang="en-US" altLang="ja-JP" dirty="0"/>
                        <a:t>8,731</a:t>
                      </a:r>
                      <a:endParaRPr kumimoji="1" lang="ja-JP" altLang="en-US" dirty="0"/>
                    </a:p>
                  </a:txBody>
                  <a:tcPr/>
                </a:tc>
                <a:extLst>
                  <a:ext uri="{0D108BD9-81ED-4DB2-BD59-A6C34878D82A}">
                    <a16:rowId xmlns="" xmlns:a16="http://schemas.microsoft.com/office/drawing/2014/main" val="10011"/>
                  </a:ext>
                </a:extLst>
              </a:tr>
            </a:tbl>
          </a:graphicData>
        </a:graphic>
      </p:graphicFrame>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22</a:t>
            </a:fld>
            <a:endParaRPr kumimoji="1"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23</a:t>
            </a:fld>
            <a:endParaRPr kumimoji="1" lang="ja-JP" altLang="en-US"/>
          </a:p>
        </p:txBody>
      </p:sp>
      <p:pic>
        <p:nvPicPr>
          <p:cNvPr id="536578" name="Picture 2"/>
          <p:cNvPicPr>
            <a:picLocks noChangeAspect="1" noChangeArrowheads="1"/>
          </p:cNvPicPr>
          <p:nvPr/>
        </p:nvPicPr>
        <p:blipFill>
          <a:blip r:embed="rId2" cstate="print"/>
          <a:srcRect/>
          <a:stretch>
            <a:fillRect/>
          </a:stretch>
        </p:blipFill>
        <p:spPr bwMode="auto">
          <a:xfrm>
            <a:off x="753212" y="121436"/>
            <a:ext cx="7747878" cy="652227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42844" y="428604"/>
            <a:ext cx="8860406" cy="6000792"/>
          </a:xfrm>
          <a:prstGeom prst="rect">
            <a:avLst/>
          </a:prstGeom>
          <a:noFill/>
          <a:ln w="9525">
            <a:noFill/>
            <a:miter lim="800000"/>
            <a:headEnd/>
            <a:tailEnd/>
          </a:ln>
          <a:effectLst/>
        </p:spPr>
      </p:pic>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24</a:t>
            </a:fld>
            <a:endParaRPr kumimoji="1" lang="ja-JP"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nvPr>
        </p:nvGraphicFramePr>
        <p:xfrm>
          <a:off x="357158" y="308911"/>
          <a:ext cx="8186766" cy="4926168"/>
        </p:xfrm>
        <a:graphic>
          <a:graphicData uri="http://schemas.openxmlformats.org/drawingml/2006/table">
            <a:tbl>
              <a:tblPr firstRow="1" bandRow="1">
                <a:tableStyleId>{5C22544A-7EE6-4342-B048-85BDC9FD1C3A}</a:tableStyleId>
              </a:tblPr>
              <a:tblGrid>
                <a:gridCol w="1543032">
                  <a:extLst>
                    <a:ext uri="{9D8B030D-6E8A-4147-A177-3AD203B41FA5}">
                      <a16:colId xmlns="" xmlns:a16="http://schemas.microsoft.com/office/drawing/2014/main" val="20000"/>
                    </a:ext>
                  </a:extLst>
                </a:gridCol>
                <a:gridCol w="1071570">
                  <a:extLst>
                    <a:ext uri="{9D8B030D-6E8A-4147-A177-3AD203B41FA5}">
                      <a16:colId xmlns="" xmlns:a16="http://schemas.microsoft.com/office/drawing/2014/main" val="20001"/>
                    </a:ext>
                  </a:extLst>
                </a:gridCol>
                <a:gridCol w="1857388">
                  <a:extLst>
                    <a:ext uri="{9D8B030D-6E8A-4147-A177-3AD203B41FA5}">
                      <a16:colId xmlns="" xmlns:a16="http://schemas.microsoft.com/office/drawing/2014/main" val="20002"/>
                    </a:ext>
                  </a:extLst>
                </a:gridCol>
                <a:gridCol w="3714776">
                  <a:extLst>
                    <a:ext uri="{9D8B030D-6E8A-4147-A177-3AD203B41FA5}">
                      <a16:colId xmlns="" xmlns:a16="http://schemas.microsoft.com/office/drawing/2014/main" val="20003"/>
                    </a:ext>
                  </a:extLst>
                </a:gridCol>
              </a:tblGrid>
              <a:tr h="570051">
                <a:tc>
                  <a:txBody>
                    <a:bodyPr/>
                    <a:lstStyle/>
                    <a:p>
                      <a:r>
                        <a:rPr kumimoji="1" lang="ja-JP" altLang="en-US" dirty="0"/>
                        <a:t>項目</a:t>
                      </a:r>
                    </a:p>
                  </a:txBody>
                  <a:tcPr/>
                </a:tc>
                <a:tc>
                  <a:txBody>
                    <a:bodyPr/>
                    <a:lstStyle/>
                    <a:p>
                      <a:r>
                        <a:rPr kumimoji="1" lang="ja-JP" altLang="en-US" dirty="0"/>
                        <a:t>年</a:t>
                      </a:r>
                    </a:p>
                  </a:txBody>
                  <a:tcPr/>
                </a:tc>
                <a:tc>
                  <a:txBody>
                    <a:bodyPr/>
                    <a:lstStyle/>
                    <a:p>
                      <a:r>
                        <a:rPr kumimoji="1" lang="ja-JP" altLang="en-US" dirty="0"/>
                        <a:t>数量</a:t>
                      </a:r>
                    </a:p>
                  </a:txBody>
                  <a:tcPr/>
                </a:tc>
                <a:tc>
                  <a:txBody>
                    <a:bodyPr/>
                    <a:lstStyle/>
                    <a:p>
                      <a:r>
                        <a:rPr kumimoji="1" lang="ja-JP" altLang="en-US" dirty="0"/>
                        <a:t>備考</a:t>
                      </a:r>
                    </a:p>
                  </a:txBody>
                  <a:tcPr/>
                </a:tc>
                <a:extLst>
                  <a:ext uri="{0D108BD9-81ED-4DB2-BD59-A6C34878D82A}">
                    <a16:rowId xmlns="" xmlns:a16="http://schemas.microsoft.com/office/drawing/2014/main" val="10000"/>
                  </a:ext>
                </a:extLst>
              </a:tr>
              <a:tr h="570051">
                <a:tc>
                  <a:txBody>
                    <a:bodyPr/>
                    <a:lstStyle/>
                    <a:p>
                      <a:r>
                        <a:rPr kumimoji="1" lang="ja-JP" altLang="en-US" dirty="0"/>
                        <a:t>米の収穫量</a:t>
                      </a:r>
                    </a:p>
                  </a:txBody>
                  <a:tcPr/>
                </a:tc>
                <a:tc>
                  <a:txBody>
                    <a:bodyPr/>
                    <a:lstStyle/>
                    <a:p>
                      <a:r>
                        <a:rPr kumimoji="1" lang="en-US" altLang="ja-JP" dirty="0"/>
                        <a:t>1968</a:t>
                      </a:r>
                      <a:r>
                        <a:rPr kumimoji="1" lang="ja-JP" altLang="en-US" dirty="0"/>
                        <a:t>年</a:t>
                      </a:r>
                    </a:p>
                  </a:txBody>
                  <a:tcPr/>
                </a:tc>
                <a:tc>
                  <a:txBody>
                    <a:bodyPr/>
                    <a:lstStyle/>
                    <a:p>
                      <a:r>
                        <a:rPr kumimoji="1" lang="en-US" altLang="ja-JP" dirty="0"/>
                        <a:t>1400</a:t>
                      </a:r>
                      <a:r>
                        <a:rPr kumimoji="1" lang="ja-JP" altLang="en-US" dirty="0"/>
                        <a:t>万トン以上</a:t>
                      </a:r>
                    </a:p>
                  </a:txBody>
                  <a:tcPr/>
                </a:tc>
                <a:tc>
                  <a:txBody>
                    <a:bodyPr/>
                    <a:lstStyle/>
                    <a:p>
                      <a:r>
                        <a:rPr kumimoji="1" lang="ja-JP" altLang="en-US" dirty="0"/>
                        <a:t>一人年間</a:t>
                      </a:r>
                      <a:r>
                        <a:rPr kumimoji="1" lang="en-US" altLang="ja-JP" dirty="0"/>
                        <a:t>110 kg</a:t>
                      </a:r>
                      <a:r>
                        <a:rPr kumimoji="1" lang="ja-JP" altLang="en-US" dirty="0"/>
                        <a:t>食べていた</a:t>
                      </a:r>
                    </a:p>
                  </a:txBody>
                  <a:tcPr/>
                </a:tc>
                <a:extLst>
                  <a:ext uri="{0D108BD9-81ED-4DB2-BD59-A6C34878D82A}">
                    <a16:rowId xmlns="" xmlns:a16="http://schemas.microsoft.com/office/drawing/2014/main" val="10001"/>
                  </a:ext>
                </a:extLst>
              </a:tr>
              <a:tr h="570051">
                <a:tc>
                  <a:txBody>
                    <a:bodyPr/>
                    <a:lstStyle/>
                    <a:p>
                      <a:endParaRPr kumimoji="1" lang="ja-JP" altLang="en-US"/>
                    </a:p>
                  </a:txBody>
                  <a:tcPr/>
                </a:tc>
                <a:tc>
                  <a:txBody>
                    <a:bodyPr/>
                    <a:lstStyle/>
                    <a:p>
                      <a:r>
                        <a:rPr kumimoji="1" lang="en-US" altLang="ja-JP" dirty="0"/>
                        <a:t>2010</a:t>
                      </a:r>
                      <a:r>
                        <a:rPr kumimoji="1" lang="ja-JP" altLang="en-US" dirty="0"/>
                        <a:t>年</a:t>
                      </a:r>
                    </a:p>
                  </a:txBody>
                  <a:tcPr/>
                </a:tc>
                <a:tc>
                  <a:txBody>
                    <a:bodyPr/>
                    <a:lstStyle/>
                    <a:p>
                      <a:r>
                        <a:rPr kumimoji="1" lang="en-US" altLang="ja-JP" dirty="0"/>
                        <a:t>850</a:t>
                      </a:r>
                      <a:r>
                        <a:rPr kumimoji="1" lang="ja-JP" altLang="en-US" dirty="0"/>
                        <a:t>万トン以下</a:t>
                      </a:r>
                    </a:p>
                  </a:txBody>
                  <a:tcPr/>
                </a:tc>
                <a:tc>
                  <a:txBody>
                    <a:bodyPr/>
                    <a:lstStyle/>
                    <a:p>
                      <a:r>
                        <a:rPr kumimoji="1" lang="en-US" altLang="ja-JP" dirty="0"/>
                        <a:t>60kg/</a:t>
                      </a:r>
                      <a:r>
                        <a:rPr kumimoji="1" lang="ja-JP" altLang="en-US" dirty="0"/>
                        <a:t>（人・年）</a:t>
                      </a:r>
                    </a:p>
                  </a:txBody>
                  <a:tcPr/>
                </a:tc>
                <a:extLst>
                  <a:ext uri="{0D108BD9-81ED-4DB2-BD59-A6C34878D82A}">
                    <a16:rowId xmlns="" xmlns:a16="http://schemas.microsoft.com/office/drawing/2014/main" val="10002"/>
                  </a:ext>
                </a:extLst>
              </a:tr>
              <a:tr h="570051">
                <a:tc>
                  <a:txBody>
                    <a:bodyPr/>
                    <a:lstStyle/>
                    <a:p>
                      <a:r>
                        <a:rPr kumimoji="1" lang="ja-JP" altLang="en-US" dirty="0"/>
                        <a:t>水田面積</a:t>
                      </a:r>
                    </a:p>
                  </a:txBody>
                  <a:tcPr/>
                </a:tc>
                <a:tc>
                  <a:txBody>
                    <a:bodyPr/>
                    <a:lstStyle/>
                    <a:p>
                      <a:r>
                        <a:rPr kumimoji="1" lang="en-US" altLang="ja-JP" dirty="0"/>
                        <a:t>1969</a:t>
                      </a:r>
                      <a:r>
                        <a:rPr kumimoji="1" lang="ja-JP" altLang="en-US" dirty="0"/>
                        <a:t>年</a:t>
                      </a:r>
                    </a:p>
                  </a:txBody>
                  <a:tcPr/>
                </a:tc>
                <a:tc>
                  <a:txBody>
                    <a:bodyPr/>
                    <a:lstStyle/>
                    <a:p>
                      <a:r>
                        <a:rPr kumimoji="1" lang="en-US" altLang="ja-JP" dirty="0"/>
                        <a:t>3.2</a:t>
                      </a:r>
                      <a:r>
                        <a:rPr kumimoji="1" lang="ja-JP" altLang="en-US" dirty="0"/>
                        <a:t>万</a:t>
                      </a:r>
                      <a:r>
                        <a:rPr kumimoji="1" lang="en-US" altLang="ja-JP" dirty="0"/>
                        <a:t>km^2</a:t>
                      </a:r>
                      <a:endParaRPr kumimoji="1" lang="ja-JP" altLang="en-US" dirty="0"/>
                    </a:p>
                  </a:txBody>
                  <a:tcPr/>
                </a:tc>
                <a:tc>
                  <a:txBody>
                    <a:bodyPr/>
                    <a:lstStyle/>
                    <a:p>
                      <a:r>
                        <a:rPr kumimoji="1" lang="ja-JP" altLang="en-US" dirty="0"/>
                        <a:t>最大だった。</a:t>
                      </a:r>
                      <a:r>
                        <a:rPr kumimoji="1" lang="en-US" altLang="ja-JP" dirty="0"/>
                        <a:t>1964</a:t>
                      </a:r>
                      <a:r>
                        <a:rPr kumimoji="1" lang="ja-JP" altLang="en-US" dirty="0"/>
                        <a:t>年八郎潟干拓完成</a:t>
                      </a:r>
                    </a:p>
                  </a:txBody>
                  <a:tcPr/>
                </a:tc>
                <a:extLst>
                  <a:ext uri="{0D108BD9-81ED-4DB2-BD59-A6C34878D82A}">
                    <a16:rowId xmlns="" xmlns:a16="http://schemas.microsoft.com/office/drawing/2014/main" val="10003"/>
                  </a:ext>
                </a:extLst>
              </a:tr>
              <a:tr h="570051">
                <a:tc>
                  <a:txBody>
                    <a:bodyPr/>
                    <a:lstStyle/>
                    <a:p>
                      <a:endParaRPr kumimoji="1" lang="ja-JP" altLang="en-US"/>
                    </a:p>
                  </a:txBody>
                  <a:tcPr/>
                </a:tc>
                <a:tc>
                  <a:txBody>
                    <a:bodyPr/>
                    <a:lstStyle/>
                    <a:p>
                      <a:r>
                        <a:rPr kumimoji="1" lang="en-US" altLang="ja-JP" dirty="0"/>
                        <a:t>2006</a:t>
                      </a:r>
                      <a:r>
                        <a:rPr kumimoji="1" lang="ja-JP" altLang="en-US" dirty="0"/>
                        <a:t>年</a:t>
                      </a:r>
                    </a:p>
                  </a:txBody>
                  <a:tcPr/>
                </a:tc>
                <a:tc>
                  <a:txBody>
                    <a:bodyPr/>
                    <a:lstStyle/>
                    <a:p>
                      <a:r>
                        <a:rPr kumimoji="1" lang="en-US" altLang="ja-JP" dirty="0"/>
                        <a:t>2.4</a:t>
                      </a:r>
                      <a:r>
                        <a:rPr kumimoji="1" lang="ja-JP" altLang="en-US" dirty="0"/>
                        <a:t>万</a:t>
                      </a:r>
                      <a:r>
                        <a:rPr kumimoji="1" lang="en-US" altLang="ja-JP" dirty="0"/>
                        <a:t>km^2</a:t>
                      </a:r>
                      <a:endParaRPr kumimoji="1" lang="ja-JP" altLang="en-US" dirty="0"/>
                    </a:p>
                  </a:txBody>
                  <a:tcPr/>
                </a:tc>
                <a:tc>
                  <a:txBody>
                    <a:bodyPr/>
                    <a:lstStyle/>
                    <a:p>
                      <a:endParaRPr kumimoji="1" lang="ja-JP" altLang="en-US" dirty="0"/>
                    </a:p>
                  </a:txBody>
                  <a:tcPr/>
                </a:tc>
                <a:extLst>
                  <a:ext uri="{0D108BD9-81ED-4DB2-BD59-A6C34878D82A}">
                    <a16:rowId xmlns="" xmlns:a16="http://schemas.microsoft.com/office/drawing/2014/main" val="10004"/>
                  </a:ext>
                </a:extLst>
              </a:tr>
              <a:tr h="570051">
                <a:tc>
                  <a:txBody>
                    <a:bodyPr/>
                    <a:lstStyle/>
                    <a:p>
                      <a:r>
                        <a:rPr kumimoji="1" lang="ja-JP" altLang="en-US" dirty="0"/>
                        <a:t>作付け面積</a:t>
                      </a:r>
                    </a:p>
                  </a:txBody>
                  <a:tcPr/>
                </a:tc>
                <a:tc>
                  <a:txBody>
                    <a:bodyPr/>
                    <a:lstStyle/>
                    <a:p>
                      <a:r>
                        <a:rPr kumimoji="1" lang="en-US" altLang="ja-JP" dirty="0"/>
                        <a:t>1969</a:t>
                      </a:r>
                      <a:r>
                        <a:rPr kumimoji="1" lang="ja-JP" altLang="en-US" dirty="0"/>
                        <a:t>年</a:t>
                      </a:r>
                    </a:p>
                  </a:txBody>
                  <a:tcPr/>
                </a:tc>
                <a:tc>
                  <a:txBody>
                    <a:bodyPr/>
                    <a:lstStyle/>
                    <a:p>
                      <a:r>
                        <a:rPr kumimoji="1" lang="en-US" altLang="ja-JP" dirty="0"/>
                        <a:t>3.17</a:t>
                      </a:r>
                      <a:r>
                        <a:rPr kumimoji="1" lang="ja-JP" altLang="en-US" dirty="0"/>
                        <a:t>万</a:t>
                      </a:r>
                      <a:r>
                        <a:rPr kumimoji="1" lang="en-US" altLang="ja-JP" dirty="0"/>
                        <a:t>km^2</a:t>
                      </a:r>
                      <a:endParaRPr kumimoji="1" lang="ja-JP" altLang="en-US" dirty="0"/>
                    </a:p>
                  </a:txBody>
                  <a:tcPr/>
                </a:tc>
                <a:tc>
                  <a:txBody>
                    <a:bodyPr/>
                    <a:lstStyle/>
                    <a:p>
                      <a:r>
                        <a:rPr kumimoji="1" lang="en-US" altLang="ja-JP" dirty="0"/>
                        <a:t>1970</a:t>
                      </a:r>
                      <a:r>
                        <a:rPr kumimoji="1" lang="ja-JP" altLang="en-US" dirty="0"/>
                        <a:t>年減反政策が始まる。</a:t>
                      </a:r>
                    </a:p>
                  </a:txBody>
                  <a:tcPr/>
                </a:tc>
                <a:extLst>
                  <a:ext uri="{0D108BD9-81ED-4DB2-BD59-A6C34878D82A}">
                    <a16:rowId xmlns="" xmlns:a16="http://schemas.microsoft.com/office/drawing/2014/main" val="10005"/>
                  </a:ext>
                </a:extLst>
              </a:tr>
              <a:tr h="570051">
                <a:tc>
                  <a:txBody>
                    <a:bodyPr/>
                    <a:lstStyle/>
                    <a:p>
                      <a:endParaRPr kumimoji="1" lang="ja-JP" altLang="en-US"/>
                    </a:p>
                  </a:txBody>
                  <a:tcPr/>
                </a:tc>
                <a:tc>
                  <a:txBody>
                    <a:bodyPr/>
                    <a:lstStyle/>
                    <a:p>
                      <a:r>
                        <a:rPr kumimoji="1" lang="en-US" altLang="ja-JP" dirty="0"/>
                        <a:t>2006</a:t>
                      </a:r>
                      <a:r>
                        <a:rPr kumimoji="1" lang="ja-JP" altLang="en-US" dirty="0"/>
                        <a:t>年</a:t>
                      </a:r>
                    </a:p>
                  </a:txBody>
                  <a:tcPr/>
                </a:tc>
                <a:tc>
                  <a:txBody>
                    <a:bodyPr/>
                    <a:lstStyle/>
                    <a:p>
                      <a:r>
                        <a:rPr kumimoji="1" lang="en-US" altLang="ja-JP" dirty="0"/>
                        <a:t>1.69</a:t>
                      </a:r>
                      <a:r>
                        <a:rPr kumimoji="1" lang="ja-JP" altLang="en-US" dirty="0"/>
                        <a:t>万</a:t>
                      </a:r>
                      <a:r>
                        <a:rPr kumimoji="1" lang="en-US" altLang="ja-JP" dirty="0"/>
                        <a:t>km^2</a:t>
                      </a:r>
                      <a:endParaRPr kumimoji="1" lang="ja-JP" altLang="en-US" dirty="0"/>
                    </a:p>
                  </a:txBody>
                  <a:tcPr/>
                </a:tc>
                <a:tc>
                  <a:txBody>
                    <a:bodyPr/>
                    <a:lstStyle/>
                    <a:p>
                      <a:endParaRPr kumimoji="1" lang="ja-JP" altLang="en-US" dirty="0"/>
                    </a:p>
                  </a:txBody>
                  <a:tcPr/>
                </a:tc>
                <a:extLst>
                  <a:ext uri="{0D108BD9-81ED-4DB2-BD59-A6C34878D82A}">
                    <a16:rowId xmlns="" xmlns:a16="http://schemas.microsoft.com/office/drawing/2014/main" val="10006"/>
                  </a:ext>
                </a:extLst>
              </a:tr>
              <a:tr h="570051">
                <a:tc>
                  <a:txBody>
                    <a:bodyPr/>
                    <a:lstStyle/>
                    <a:p>
                      <a:r>
                        <a:rPr kumimoji="1" lang="ja-JP" altLang="en-US" dirty="0"/>
                        <a:t>農業用水</a:t>
                      </a:r>
                    </a:p>
                  </a:txBody>
                  <a:tcPr/>
                </a:tc>
                <a:tc>
                  <a:txBody>
                    <a:bodyPr/>
                    <a:lstStyle/>
                    <a:p>
                      <a:r>
                        <a:rPr kumimoji="1" lang="en-US" altLang="ja-JP" dirty="0"/>
                        <a:t>1975</a:t>
                      </a:r>
                      <a:r>
                        <a:rPr kumimoji="1" lang="ja-JP" altLang="en-US" dirty="0"/>
                        <a:t>年</a:t>
                      </a:r>
                    </a:p>
                  </a:txBody>
                  <a:tcPr/>
                </a:tc>
                <a:tc>
                  <a:txBody>
                    <a:bodyPr/>
                    <a:lstStyle/>
                    <a:p>
                      <a:r>
                        <a:rPr kumimoji="1" lang="en-US" altLang="ja-JP" dirty="0"/>
                        <a:t>570</a:t>
                      </a:r>
                      <a:r>
                        <a:rPr kumimoji="1" lang="ja-JP" altLang="en-US" dirty="0"/>
                        <a:t>億　</a:t>
                      </a:r>
                      <a:r>
                        <a:rPr kumimoji="1" lang="en-US" altLang="ja-JP" dirty="0"/>
                        <a:t>m^3/</a:t>
                      </a:r>
                      <a:r>
                        <a:rPr kumimoji="1" lang="ja-JP" altLang="en-US" dirty="0"/>
                        <a:t>年</a:t>
                      </a:r>
                    </a:p>
                  </a:txBody>
                  <a:tcPr/>
                </a:tc>
                <a:tc>
                  <a:txBody>
                    <a:bodyPr/>
                    <a:lstStyle/>
                    <a:p>
                      <a:endParaRPr kumimoji="1" lang="ja-JP" altLang="en-US" dirty="0"/>
                    </a:p>
                  </a:txBody>
                  <a:tcPr/>
                </a:tc>
                <a:extLst>
                  <a:ext uri="{0D108BD9-81ED-4DB2-BD59-A6C34878D82A}">
                    <a16:rowId xmlns="" xmlns:a16="http://schemas.microsoft.com/office/drawing/2014/main" val="10007"/>
                  </a:ext>
                </a:extLst>
              </a:tr>
              <a:tr h="345629">
                <a:tc>
                  <a:txBody>
                    <a:bodyPr/>
                    <a:lstStyle/>
                    <a:p>
                      <a:endParaRPr kumimoji="1" lang="ja-JP" altLang="en-US"/>
                    </a:p>
                  </a:txBody>
                  <a:tcPr/>
                </a:tc>
                <a:tc>
                  <a:txBody>
                    <a:bodyPr/>
                    <a:lstStyle/>
                    <a:p>
                      <a:r>
                        <a:rPr kumimoji="1" lang="en-US" altLang="ja-JP" dirty="0"/>
                        <a:t>2008</a:t>
                      </a:r>
                      <a:r>
                        <a:rPr kumimoji="1" lang="ja-JP" altLang="en-US" dirty="0"/>
                        <a:t>年</a:t>
                      </a:r>
                    </a:p>
                  </a:txBody>
                  <a:tcPr/>
                </a:tc>
                <a:tc>
                  <a:txBody>
                    <a:bodyPr/>
                    <a:lstStyle/>
                    <a:p>
                      <a:r>
                        <a:rPr kumimoji="1" lang="en-US" altLang="ja-JP" dirty="0"/>
                        <a:t>546</a:t>
                      </a:r>
                      <a:r>
                        <a:rPr kumimoji="1" lang="ja-JP" altLang="en-US" dirty="0"/>
                        <a:t>億　</a:t>
                      </a:r>
                      <a:r>
                        <a:rPr kumimoji="1" lang="en-US" altLang="ja-JP" dirty="0"/>
                        <a:t>m^3/</a:t>
                      </a:r>
                      <a:r>
                        <a:rPr kumimoji="1" lang="ja-JP" altLang="en-US" dirty="0"/>
                        <a:t>年</a:t>
                      </a:r>
                    </a:p>
                  </a:txBody>
                  <a:tcPr/>
                </a:tc>
                <a:tc>
                  <a:txBody>
                    <a:bodyPr/>
                    <a:lstStyle/>
                    <a:p>
                      <a:endParaRPr kumimoji="1" lang="ja-JP" altLang="en-US" dirty="0"/>
                    </a:p>
                  </a:txBody>
                  <a:tcPr/>
                </a:tc>
                <a:extLst>
                  <a:ext uri="{0D108BD9-81ED-4DB2-BD59-A6C34878D82A}">
                    <a16:rowId xmlns="" xmlns:a16="http://schemas.microsoft.com/office/drawing/2014/main" val="10008"/>
                  </a:ext>
                </a:extLst>
              </a:tr>
            </a:tbl>
          </a:graphicData>
        </a:graphic>
      </p:graphicFrame>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25</a:t>
            </a:fld>
            <a:endParaRPr kumimoji="1" lang="ja-JP" altLang="en-US"/>
          </a:p>
        </p:txBody>
      </p:sp>
      <p:sp>
        <p:nvSpPr>
          <p:cNvPr id="6" name="正方形/長方形 5"/>
          <p:cNvSpPr/>
          <p:nvPr/>
        </p:nvSpPr>
        <p:spPr>
          <a:xfrm>
            <a:off x="4000496" y="6143644"/>
            <a:ext cx="435771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参照：水危機ほんとうの話、沖大幹著</a:t>
            </a:r>
            <a:endParaRPr kumimoji="1" lang="ja-JP" altLang="en-US" dirty="0">
              <a:solidFill>
                <a:schemeClr val="tx1"/>
              </a:solidFill>
            </a:endParaRPr>
          </a:p>
        </p:txBody>
      </p:sp>
      <p:sp>
        <p:nvSpPr>
          <p:cNvPr id="8" name="正方形/長方形 7"/>
          <p:cNvSpPr/>
          <p:nvPr/>
        </p:nvSpPr>
        <p:spPr>
          <a:xfrm>
            <a:off x="357158" y="5500702"/>
            <a:ext cx="4286280" cy="646331"/>
          </a:xfrm>
          <a:prstGeom prst="rect">
            <a:avLst/>
          </a:prstGeom>
        </p:spPr>
        <p:txBody>
          <a:bodyPr wrap="square">
            <a:spAutoFit/>
          </a:bodyPr>
          <a:lstStyle/>
          <a:p>
            <a:r>
              <a:rPr lang="ja-JP" altLang="en-US" dirty="0"/>
              <a:t>一石＝</a:t>
            </a:r>
            <a:r>
              <a:rPr lang="en-US" altLang="ja-JP" dirty="0"/>
              <a:t>2.5</a:t>
            </a:r>
            <a:r>
              <a:rPr lang="ja-JP" altLang="en-US" dirty="0"/>
              <a:t>俵で米の重さで言うと</a:t>
            </a:r>
            <a:r>
              <a:rPr lang="en-US" altLang="ja-JP" dirty="0"/>
              <a:t>150</a:t>
            </a:r>
            <a:r>
              <a:rPr lang="ja-JP" altLang="en-US" dirty="0"/>
              <a:t>キロ。</a:t>
            </a:r>
            <a:endParaRPr lang="en-US" altLang="ja-JP" dirty="0"/>
          </a:p>
          <a:p>
            <a:r>
              <a:rPr lang="ja-JP" altLang="en-US" dirty="0"/>
              <a:t>昭和</a:t>
            </a:r>
            <a:r>
              <a:rPr lang="en-US" altLang="ja-JP" dirty="0"/>
              <a:t>59</a:t>
            </a:r>
            <a:r>
              <a:rPr lang="ja-JP" altLang="en-US" dirty="0"/>
              <a:t>年から ６１年には一俵１８，６６８円。</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91359" y="428604"/>
            <a:ext cx="8757616" cy="6143668"/>
          </a:xfrm>
          <a:prstGeom prst="rect">
            <a:avLst/>
          </a:prstGeom>
          <a:noFill/>
          <a:ln w="9525">
            <a:noFill/>
            <a:miter lim="800000"/>
            <a:headEnd/>
            <a:tailEnd/>
          </a:ln>
          <a:effectLst/>
        </p:spPr>
      </p:pic>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26</a:t>
            </a:fld>
            <a:endParaRPr kumimoji="1" lang="ja-JP"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27</a:t>
            </a:fld>
            <a:endParaRPr kumimoji="1" lang="ja-JP" altLang="en-US"/>
          </a:p>
        </p:txBody>
      </p:sp>
      <p:pic>
        <p:nvPicPr>
          <p:cNvPr id="409602" name="Picture 2"/>
          <p:cNvPicPr>
            <a:picLocks noChangeAspect="1" noChangeArrowheads="1"/>
          </p:cNvPicPr>
          <p:nvPr/>
        </p:nvPicPr>
        <p:blipFill>
          <a:blip r:embed="rId2" cstate="print"/>
          <a:srcRect/>
          <a:stretch>
            <a:fillRect/>
          </a:stretch>
        </p:blipFill>
        <p:spPr bwMode="auto">
          <a:xfrm rot="5400000">
            <a:off x="1615488" y="-901166"/>
            <a:ext cx="5643603" cy="7731637"/>
          </a:xfrm>
          <a:prstGeom prst="rect">
            <a:avLst/>
          </a:prstGeom>
          <a:noFill/>
          <a:ln w="9525">
            <a:noFill/>
            <a:miter lim="800000"/>
            <a:headEnd/>
            <a:tailEnd/>
          </a:ln>
          <a:effectLst/>
        </p:spPr>
      </p:pic>
      <p:sp>
        <p:nvSpPr>
          <p:cNvPr id="6" name="正方形/長方形 5"/>
          <p:cNvSpPr/>
          <p:nvPr/>
        </p:nvSpPr>
        <p:spPr>
          <a:xfrm>
            <a:off x="4000496" y="6000768"/>
            <a:ext cx="4357718"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出典：水危機ほんとうの話</a:t>
            </a:r>
            <a:r>
              <a:rPr lang="en-US" altLang="ja-JP" dirty="0">
                <a:solidFill>
                  <a:schemeClr val="tx1"/>
                </a:solidFill>
              </a:rPr>
              <a:t>p50, </a:t>
            </a:r>
            <a:r>
              <a:rPr lang="ja-JP" altLang="en-US" dirty="0">
                <a:solidFill>
                  <a:schemeClr val="tx1"/>
                </a:solidFill>
              </a:rPr>
              <a:t>沖大幹著</a:t>
            </a:r>
            <a:endParaRPr kumimoji="1" lang="ja-JP" altLang="en-US"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282" y="274638"/>
            <a:ext cx="8429684" cy="1154098"/>
          </a:xfrm>
        </p:spPr>
        <p:txBody>
          <a:bodyPr>
            <a:normAutofit fontScale="90000"/>
          </a:bodyPr>
          <a:lstStyle/>
          <a:p>
            <a:r>
              <a:rPr kumimoji="1" lang="ja-JP" altLang="en-US" dirty="0"/>
              <a:t>つくば市の</a:t>
            </a:r>
            <a:r>
              <a:rPr lang="ja-JP" altLang="en-US" dirty="0"/>
              <a:t>上下</a:t>
            </a:r>
            <a:r>
              <a:rPr kumimoji="1" lang="ja-JP" altLang="en-US" dirty="0"/>
              <a:t>水道料金</a:t>
            </a:r>
            <a:r>
              <a:rPr kumimoji="1" lang="en-US" altLang="ja-JP" dirty="0"/>
              <a:t/>
            </a:r>
            <a:br>
              <a:rPr kumimoji="1" lang="en-US" altLang="ja-JP" dirty="0"/>
            </a:br>
            <a:r>
              <a:rPr kumimoji="1" lang="ja-JP" altLang="en-US" dirty="0"/>
              <a:t> </a:t>
            </a:r>
            <a:r>
              <a:rPr lang="en-US" altLang="ja-JP" dirty="0"/>
              <a:t>(</a:t>
            </a:r>
            <a:r>
              <a:rPr lang="ja-JP" altLang="en-US" dirty="0"/>
              <a:t>ある集合アパートの例</a:t>
            </a:r>
            <a:r>
              <a:rPr lang="en-US" altLang="ja-JP" dirty="0"/>
              <a:t>,</a:t>
            </a:r>
            <a:r>
              <a:rPr lang="ja-JP" altLang="en-US" dirty="0"/>
              <a:t>消費税含む）</a:t>
            </a:r>
            <a:endParaRPr kumimoji="1" lang="ja-JP" altLang="en-US" dirty="0"/>
          </a:p>
        </p:txBody>
      </p:sp>
      <p:graphicFrame>
        <p:nvGraphicFramePr>
          <p:cNvPr id="8" name="コンテンツ プレースホルダ 7"/>
          <p:cNvGraphicFramePr>
            <a:graphicFrameLocks noGrp="1"/>
          </p:cNvGraphicFramePr>
          <p:nvPr>
            <p:ph idx="1"/>
          </p:nvPr>
        </p:nvGraphicFramePr>
        <p:xfrm>
          <a:off x="857224" y="1857364"/>
          <a:ext cx="7400950" cy="4467239"/>
        </p:xfrm>
        <a:graphic>
          <a:graphicData uri="http://schemas.openxmlformats.org/drawingml/2006/table">
            <a:tbl>
              <a:tblPr firstRow="1" bandRow="1">
                <a:tableStyleId>{5C22544A-7EE6-4342-B048-85BDC9FD1C3A}</a:tableStyleId>
              </a:tblPr>
              <a:tblGrid>
                <a:gridCol w="1480190">
                  <a:extLst>
                    <a:ext uri="{9D8B030D-6E8A-4147-A177-3AD203B41FA5}">
                      <a16:colId xmlns="" xmlns:a16="http://schemas.microsoft.com/office/drawing/2014/main" val="20000"/>
                    </a:ext>
                  </a:extLst>
                </a:gridCol>
                <a:gridCol w="1480190">
                  <a:extLst>
                    <a:ext uri="{9D8B030D-6E8A-4147-A177-3AD203B41FA5}">
                      <a16:colId xmlns="" xmlns:a16="http://schemas.microsoft.com/office/drawing/2014/main" val="20001"/>
                    </a:ext>
                  </a:extLst>
                </a:gridCol>
                <a:gridCol w="1480190">
                  <a:extLst>
                    <a:ext uri="{9D8B030D-6E8A-4147-A177-3AD203B41FA5}">
                      <a16:colId xmlns="" xmlns:a16="http://schemas.microsoft.com/office/drawing/2014/main" val="20002"/>
                    </a:ext>
                  </a:extLst>
                </a:gridCol>
                <a:gridCol w="1480190">
                  <a:extLst>
                    <a:ext uri="{9D8B030D-6E8A-4147-A177-3AD203B41FA5}">
                      <a16:colId xmlns="" xmlns:a16="http://schemas.microsoft.com/office/drawing/2014/main" val="20003"/>
                    </a:ext>
                  </a:extLst>
                </a:gridCol>
                <a:gridCol w="1480190">
                  <a:extLst>
                    <a:ext uri="{9D8B030D-6E8A-4147-A177-3AD203B41FA5}">
                      <a16:colId xmlns="" xmlns:a16="http://schemas.microsoft.com/office/drawing/2014/main" val="20004"/>
                    </a:ext>
                  </a:extLst>
                </a:gridCol>
              </a:tblGrid>
              <a:tr h="638177">
                <a:tc>
                  <a:txBody>
                    <a:bodyPr/>
                    <a:lstStyle/>
                    <a:p>
                      <a:pPr algn="ctr" fontAlgn="ctr"/>
                      <a:r>
                        <a:rPr lang="ja-JP" altLang="en-US" sz="2400" b="0" i="0" u="none" strike="noStrike" dirty="0">
                          <a:solidFill>
                            <a:srgbClr val="000000"/>
                          </a:solidFill>
                          <a:latin typeface="ＭＳ Ｐゴシック"/>
                        </a:rPr>
                        <a:t>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 months</a:t>
                      </a:r>
                      <a:r>
                        <a:rPr lang="ja-JP" altLang="en-US" sz="2400" b="0" i="0" u="none" strike="noStrike" dirty="0">
                          <a:solidFill>
                            <a:srgbClr val="000000"/>
                          </a:solidFill>
                          <a:latin typeface="ＭＳ Ｐゴシック"/>
                        </a:rPr>
                        <a:t>　</a:t>
                      </a:r>
                    </a:p>
                  </a:txBody>
                  <a:tcPr marL="6350" marR="6350" marT="6350" marB="0" anchor="ctr"/>
                </a:tc>
                <a:tc>
                  <a:txBody>
                    <a:bodyPr/>
                    <a:lstStyle/>
                    <a:p>
                      <a:pPr algn="ctr" fontAlgn="ctr"/>
                      <a:r>
                        <a:rPr lang="en-GB" sz="2400" b="0" i="0" u="none" strike="noStrike" dirty="0">
                          <a:solidFill>
                            <a:srgbClr val="000000"/>
                          </a:solidFill>
                          <a:latin typeface="ＭＳ Ｐゴシック"/>
                        </a:rPr>
                        <a:t>Yen</a:t>
                      </a:r>
                    </a:p>
                  </a:txBody>
                  <a:tcPr marL="6350" marR="6350" marT="6350" marB="0" anchor="ctr"/>
                </a:tc>
                <a:tc>
                  <a:txBody>
                    <a:bodyPr/>
                    <a:lstStyle/>
                    <a:p>
                      <a:pPr algn="ctr" fontAlgn="ctr"/>
                      <a:r>
                        <a:rPr lang="en-GB" sz="2400" b="0" i="0" u="none" strike="noStrike" dirty="0">
                          <a:solidFill>
                            <a:srgbClr val="000000"/>
                          </a:solidFill>
                          <a:latin typeface="ＭＳ Ｐゴシック"/>
                        </a:rPr>
                        <a:t>m^3</a:t>
                      </a:r>
                    </a:p>
                  </a:txBody>
                  <a:tcPr marL="6350" marR="6350" marT="6350" marB="0" anchor="ctr"/>
                </a:tc>
                <a:tc>
                  <a:txBody>
                    <a:bodyPr/>
                    <a:lstStyle/>
                    <a:p>
                      <a:pPr algn="ctr" fontAlgn="ctr"/>
                      <a:r>
                        <a:rPr lang="en-GB" sz="2400" b="0" i="0" u="none" strike="noStrike" dirty="0">
                          <a:solidFill>
                            <a:srgbClr val="000000"/>
                          </a:solidFill>
                          <a:latin typeface="ＭＳ Ｐゴシック"/>
                        </a:rPr>
                        <a:t>Yen/m^3</a:t>
                      </a:r>
                    </a:p>
                  </a:txBody>
                  <a:tcPr marL="6350" marR="6350" marT="6350" marB="0" anchor="ctr"/>
                </a:tc>
                <a:extLst>
                  <a:ext uri="{0D108BD9-81ED-4DB2-BD59-A6C34878D82A}">
                    <a16:rowId xmlns="" xmlns:a16="http://schemas.microsoft.com/office/drawing/2014/main" val="10000"/>
                  </a:ext>
                </a:extLst>
              </a:tr>
              <a:tr h="638177">
                <a:tc>
                  <a:txBody>
                    <a:bodyPr/>
                    <a:lstStyle/>
                    <a:p>
                      <a:pPr algn="ctr" fontAlgn="ctr"/>
                      <a:r>
                        <a:rPr lang="en-GB" sz="2400" b="0" i="0" u="none" strike="noStrike" dirty="0">
                          <a:solidFill>
                            <a:srgbClr val="000000"/>
                          </a:solidFill>
                          <a:latin typeface="ＭＳ Ｐゴシック"/>
                        </a:rPr>
                        <a:t>H24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4/5-6/4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35,857</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110</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326.0</a:t>
                      </a:r>
                    </a:p>
                  </a:txBody>
                  <a:tcPr marL="6350" marR="6350" marT="6350" marB="0" anchor="ctr"/>
                </a:tc>
                <a:extLst>
                  <a:ext uri="{0D108BD9-81ED-4DB2-BD59-A6C34878D82A}">
                    <a16:rowId xmlns="" xmlns:a16="http://schemas.microsoft.com/office/drawing/2014/main" val="10001"/>
                  </a:ext>
                </a:extLst>
              </a:tr>
              <a:tr h="638177">
                <a:tc>
                  <a:txBody>
                    <a:bodyPr/>
                    <a:lstStyle/>
                    <a:p>
                      <a:pPr algn="ctr" fontAlgn="ctr"/>
                      <a:r>
                        <a:rPr lang="en-GB" sz="2400" b="0" i="0" u="none" strike="noStrike" dirty="0">
                          <a:solidFill>
                            <a:srgbClr val="000000"/>
                          </a:solidFill>
                          <a:latin typeface="ＭＳ Ｐゴシック"/>
                        </a:rPr>
                        <a:t>H24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2/5-4/4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80,823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275</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293.9</a:t>
                      </a:r>
                    </a:p>
                  </a:txBody>
                  <a:tcPr marL="6350" marR="6350" marT="6350" marB="0" anchor="ctr"/>
                </a:tc>
                <a:extLst>
                  <a:ext uri="{0D108BD9-81ED-4DB2-BD59-A6C34878D82A}">
                    <a16:rowId xmlns="" xmlns:a16="http://schemas.microsoft.com/office/drawing/2014/main" val="10002"/>
                  </a:ext>
                </a:extLst>
              </a:tr>
              <a:tr h="638177">
                <a:tc>
                  <a:txBody>
                    <a:bodyPr/>
                    <a:lstStyle/>
                    <a:p>
                      <a:pPr algn="ctr" fontAlgn="ctr"/>
                      <a:r>
                        <a:rPr lang="en-GB" sz="2400" b="0" i="0" u="none" strike="noStrike" dirty="0">
                          <a:solidFill>
                            <a:srgbClr val="000000"/>
                          </a:solidFill>
                          <a:latin typeface="ＭＳ Ｐゴシック"/>
                        </a:rPr>
                        <a:t>H24</a:t>
                      </a:r>
                    </a:p>
                  </a:txBody>
                  <a:tcPr marL="6350" marR="6350" marT="6350" marB="0" anchor="ctr"/>
                </a:tc>
                <a:tc>
                  <a:txBody>
                    <a:bodyPr/>
                    <a:lstStyle/>
                    <a:p>
                      <a:pPr algn="ctr" fontAlgn="ctr"/>
                      <a:r>
                        <a:rPr lang="en-US" altLang="ja-JP" sz="2400" b="0" i="0" u="none" strike="noStrike">
                          <a:solidFill>
                            <a:srgbClr val="000000"/>
                          </a:solidFill>
                          <a:latin typeface="ＭＳ Ｐゴシック"/>
                        </a:rPr>
                        <a:t>12/5-2/4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60,511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202</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299.6</a:t>
                      </a:r>
                    </a:p>
                  </a:txBody>
                  <a:tcPr marL="6350" marR="6350" marT="6350" marB="0" anchor="ctr"/>
                </a:tc>
                <a:extLst>
                  <a:ext uri="{0D108BD9-81ED-4DB2-BD59-A6C34878D82A}">
                    <a16:rowId xmlns="" xmlns:a16="http://schemas.microsoft.com/office/drawing/2014/main" val="10003"/>
                  </a:ext>
                </a:extLst>
              </a:tr>
              <a:tr h="638177">
                <a:tc>
                  <a:txBody>
                    <a:bodyPr/>
                    <a:lstStyle/>
                    <a:p>
                      <a:pPr algn="ctr" fontAlgn="ctr"/>
                      <a:r>
                        <a:rPr lang="en-GB" sz="2400" b="0" i="0" u="none" strike="noStrike" dirty="0">
                          <a:solidFill>
                            <a:srgbClr val="000000"/>
                          </a:solidFill>
                          <a:latin typeface="ＭＳ Ｐゴシック"/>
                        </a:rPr>
                        <a:t>H23</a:t>
                      </a:r>
                    </a:p>
                  </a:txBody>
                  <a:tcPr marL="6350" marR="6350" marT="6350" marB="0" anchor="ctr"/>
                </a:tc>
                <a:tc>
                  <a:txBody>
                    <a:bodyPr/>
                    <a:lstStyle/>
                    <a:p>
                      <a:pPr algn="ctr" fontAlgn="ctr"/>
                      <a:r>
                        <a:rPr lang="en-US" altLang="ja-JP" sz="2400" b="0" i="0" u="none" strike="noStrike">
                          <a:solidFill>
                            <a:srgbClr val="000000"/>
                          </a:solidFill>
                          <a:latin typeface="ＭＳ Ｐゴシック"/>
                        </a:rPr>
                        <a:t>10/7-12/4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29,531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86</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343.4</a:t>
                      </a:r>
                    </a:p>
                  </a:txBody>
                  <a:tcPr marL="6350" marR="6350" marT="6350" marB="0" anchor="ctr"/>
                </a:tc>
                <a:extLst>
                  <a:ext uri="{0D108BD9-81ED-4DB2-BD59-A6C34878D82A}">
                    <a16:rowId xmlns="" xmlns:a16="http://schemas.microsoft.com/office/drawing/2014/main" val="10004"/>
                  </a:ext>
                </a:extLst>
              </a:tr>
              <a:tr h="638177">
                <a:tc>
                  <a:txBody>
                    <a:bodyPr/>
                    <a:lstStyle/>
                    <a:p>
                      <a:pPr algn="ctr" fontAlgn="ctr"/>
                      <a:r>
                        <a:rPr lang="en-GB" sz="2400" b="0" i="0" u="none" strike="noStrike" dirty="0">
                          <a:solidFill>
                            <a:srgbClr val="000000"/>
                          </a:solidFill>
                          <a:latin typeface="ＭＳ Ｐゴシック"/>
                        </a:rPr>
                        <a:t>H23</a:t>
                      </a:r>
                    </a:p>
                  </a:txBody>
                  <a:tcPr marL="6350" marR="6350" marT="6350" marB="0" anchor="ctr"/>
                </a:tc>
                <a:tc>
                  <a:txBody>
                    <a:bodyPr/>
                    <a:lstStyle/>
                    <a:p>
                      <a:pPr algn="ctr" fontAlgn="ctr"/>
                      <a:r>
                        <a:rPr lang="en-US" altLang="ja-JP" sz="2400" b="0" i="0" u="none" strike="noStrike">
                          <a:solidFill>
                            <a:srgbClr val="000000"/>
                          </a:solidFill>
                          <a:latin typeface="ＭＳ Ｐゴシック"/>
                        </a:rPr>
                        <a:t>8/5-10/6</a:t>
                      </a:r>
                    </a:p>
                  </a:txBody>
                  <a:tcPr marL="6350" marR="6350" marT="6350" marB="0" anchor="ctr"/>
                </a:tc>
                <a:tc>
                  <a:txBody>
                    <a:bodyPr/>
                    <a:lstStyle/>
                    <a:p>
                      <a:pPr algn="ctr" fontAlgn="ctr"/>
                      <a:r>
                        <a:rPr lang="en-US" altLang="ja-JP" sz="2400" b="0" i="0" u="none" strike="noStrike">
                          <a:solidFill>
                            <a:srgbClr val="000000"/>
                          </a:solidFill>
                          <a:latin typeface="ＭＳ Ｐゴシック"/>
                        </a:rPr>
                        <a:t>29,531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86</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343.4</a:t>
                      </a:r>
                    </a:p>
                  </a:txBody>
                  <a:tcPr marL="6350" marR="6350" marT="6350" marB="0" anchor="ctr"/>
                </a:tc>
                <a:extLst>
                  <a:ext uri="{0D108BD9-81ED-4DB2-BD59-A6C34878D82A}">
                    <a16:rowId xmlns="" xmlns:a16="http://schemas.microsoft.com/office/drawing/2014/main" val="10005"/>
                  </a:ext>
                </a:extLst>
              </a:tr>
              <a:tr h="638177">
                <a:tc>
                  <a:txBody>
                    <a:bodyPr/>
                    <a:lstStyle/>
                    <a:p>
                      <a:pPr algn="ctr" fontAlgn="ctr"/>
                      <a:r>
                        <a:rPr lang="en-GB" sz="2400" b="0" i="0" u="none" strike="noStrike" dirty="0">
                          <a:solidFill>
                            <a:srgbClr val="000000"/>
                          </a:solidFill>
                          <a:latin typeface="ＭＳ Ｐゴシック"/>
                        </a:rPr>
                        <a:t>H23</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6/5-8/4</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22,470 </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60</a:t>
                      </a:r>
                    </a:p>
                  </a:txBody>
                  <a:tcPr marL="6350" marR="6350" marT="6350" marB="0" anchor="ctr"/>
                </a:tc>
                <a:tc>
                  <a:txBody>
                    <a:bodyPr/>
                    <a:lstStyle/>
                    <a:p>
                      <a:pPr algn="ctr" fontAlgn="ctr"/>
                      <a:r>
                        <a:rPr lang="en-US" altLang="ja-JP" sz="2400" b="0" i="0" u="none" strike="noStrike" dirty="0">
                          <a:solidFill>
                            <a:srgbClr val="000000"/>
                          </a:solidFill>
                          <a:latin typeface="ＭＳ Ｐゴシック"/>
                        </a:rPr>
                        <a:t>374.5</a:t>
                      </a:r>
                    </a:p>
                  </a:txBody>
                  <a:tcPr marL="6350" marR="6350" marT="6350" marB="0" anchor="ctr"/>
                </a:tc>
                <a:extLst>
                  <a:ext uri="{0D108BD9-81ED-4DB2-BD59-A6C34878D82A}">
                    <a16:rowId xmlns="" xmlns:a16="http://schemas.microsoft.com/office/drawing/2014/main" val="10006"/>
                  </a:ext>
                </a:extLst>
              </a:tr>
            </a:tbl>
          </a:graphicData>
        </a:graphic>
      </p:graphicFrame>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28</a:t>
            </a:fld>
            <a:endParaRPr kumimoji="1"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29</a:t>
            </a:fld>
            <a:endParaRPr kumimoji="1" lang="ja-JP" altLang="en-US"/>
          </a:p>
        </p:txBody>
      </p:sp>
      <p:pic>
        <p:nvPicPr>
          <p:cNvPr id="413698" name="Picture 2"/>
          <p:cNvPicPr>
            <a:picLocks noChangeAspect="1" noChangeArrowheads="1"/>
          </p:cNvPicPr>
          <p:nvPr/>
        </p:nvPicPr>
        <p:blipFill>
          <a:blip r:embed="rId2" cstate="print"/>
          <a:srcRect/>
          <a:stretch>
            <a:fillRect/>
          </a:stretch>
        </p:blipFill>
        <p:spPr bwMode="auto">
          <a:xfrm rot="10800000">
            <a:off x="285720" y="310936"/>
            <a:ext cx="5286412" cy="6547064"/>
          </a:xfrm>
          <a:prstGeom prst="rect">
            <a:avLst/>
          </a:prstGeom>
          <a:noFill/>
          <a:ln w="9525">
            <a:noFill/>
            <a:miter lim="800000"/>
            <a:headEnd/>
            <a:tailEnd/>
          </a:ln>
          <a:effectLst/>
        </p:spPr>
      </p:pic>
      <p:sp>
        <p:nvSpPr>
          <p:cNvPr id="6" name="正方形/長方形 5"/>
          <p:cNvSpPr/>
          <p:nvPr/>
        </p:nvSpPr>
        <p:spPr>
          <a:xfrm>
            <a:off x="5572132" y="6000768"/>
            <a:ext cx="1500198" cy="642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つくば市</a:t>
            </a:r>
          </a:p>
        </p:txBody>
      </p:sp>
      <p:sp>
        <p:nvSpPr>
          <p:cNvPr id="5" name="正方形/長方形 4"/>
          <p:cNvSpPr/>
          <p:nvPr/>
        </p:nvSpPr>
        <p:spPr>
          <a:xfrm>
            <a:off x="5715008" y="1142984"/>
            <a:ext cx="3214710" cy="2677656"/>
          </a:xfrm>
          <a:prstGeom prst="rect">
            <a:avLst/>
          </a:prstGeom>
        </p:spPr>
        <p:txBody>
          <a:bodyPr wrap="square">
            <a:spAutoFit/>
          </a:bodyPr>
          <a:lstStyle/>
          <a:p>
            <a:r>
              <a:rPr lang="ja-JP" altLang="ja-JP" sz="2400" dirty="0"/>
              <a:t>使用量が多くなればなるほど適用される従量料金の単価が高くなるように設定。（このような料金体系を「</a:t>
            </a:r>
            <a:r>
              <a:rPr lang="ja-JP" altLang="ja-JP" sz="2400" b="1" i="1" dirty="0"/>
              <a:t>逓増制</a:t>
            </a:r>
            <a:r>
              <a:rPr lang="en-US" altLang="ja-JP" sz="2400" b="1" i="1" dirty="0"/>
              <a:t>(</a:t>
            </a:r>
            <a:r>
              <a:rPr lang="ja-JP" altLang="en-US" sz="2400" b="1" i="1" dirty="0" err="1"/>
              <a:t>ていぞうせい</a:t>
            </a:r>
            <a:r>
              <a:rPr lang="ja-JP" altLang="en-US" sz="2400" b="1" i="1" dirty="0"/>
              <a:t>）</a:t>
            </a:r>
            <a:r>
              <a:rPr lang="ja-JP" altLang="ja-JP" sz="2400" dirty="0"/>
              <a:t>」と言</a:t>
            </a:r>
            <a:r>
              <a:rPr lang="ja-JP" altLang="en-US" sz="2400" dirty="0"/>
              <a:t>う</a:t>
            </a:r>
            <a:r>
              <a:rPr lang="ja-JP" altLang="ja-JP" sz="2400" dirty="0"/>
              <a:t>。） </a:t>
            </a:r>
            <a:endParaRPr lang="ja-JP" altLang="en-US" sz="2400" dirty="0"/>
          </a:p>
        </p:txBody>
      </p:sp>
      <p:sp>
        <p:nvSpPr>
          <p:cNvPr id="7" name="正方形/長方形 6"/>
          <p:cNvSpPr/>
          <p:nvPr/>
        </p:nvSpPr>
        <p:spPr>
          <a:xfrm>
            <a:off x="5857884" y="4071942"/>
            <a:ext cx="3000396" cy="1200329"/>
          </a:xfrm>
          <a:prstGeom prst="rect">
            <a:avLst/>
          </a:prstGeom>
        </p:spPr>
        <p:txBody>
          <a:bodyPr wrap="square">
            <a:spAutoFit/>
          </a:bodyPr>
          <a:lstStyle/>
          <a:p>
            <a:r>
              <a:rPr lang="ja-JP" altLang="en-US" sz="2400" b="1" dirty="0"/>
              <a:t>従量制</a:t>
            </a:r>
            <a:r>
              <a:rPr lang="ja-JP" altLang="en-US" sz="2400" dirty="0"/>
              <a:t>（従量課金）とは、使った分だけお金がかかるという事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42844" y="285728"/>
            <a:ext cx="4000528"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英　</a:t>
            </a:r>
            <a:r>
              <a:rPr kumimoji="1" 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ウォーター　</a:t>
            </a:r>
            <a:r>
              <a:rPr kumimoji="1" lang="ja-JP" alt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water</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独　ヴァッサー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Wasser</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3"/>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3"/>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仏　ロ　</a:t>
            </a:r>
            <a:r>
              <a:rPr kumimoji="1" lang="ja-JP" alt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l</a:t>
            </a:r>
            <a:r>
              <a:rPr kumimoji="1" lang="ja-JP" alt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a:t>
            </a:r>
            <a:r>
              <a:rPr kumimoji="1" lang="ja-JP" alt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eau</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仏　オー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eau</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伊　アクア</a:t>
            </a: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a:t>
            </a:r>
            <a:r>
              <a:rPr lang="ja-JP" altLang="ja-JP" dirty="0">
                <a:latin typeface="Arial" pitchFamily="34" charset="0"/>
                <a:ea typeface="ＭＳ Ｐゴシック" pitchFamily="50" charset="-128"/>
                <a:cs typeface="ＭＳ Ｐゴシック" pitchFamily="50" charset="-128"/>
              </a:rPr>
              <a:t>アックア</a:t>
            </a: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　</a:t>
            </a:r>
            <a:r>
              <a:rPr kumimoji="1" lang="ja-JP" altLang="ja-JP" sz="1800" b="1"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acqua</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西　アーグワ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agua</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羅　アクア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aqua</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希　ヒュドール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υδωρ</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2"/>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露　ヴァダー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вода</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5"/>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5"/>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ポーランド語　ヴォダ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woda</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ポルトガル語　アーグア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água</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6"/>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6"/>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オランダ語　ワーテゥル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WATER</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オランダ語　ワータラ　</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water</a:t>
            </a:r>
            <a: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t/>
            </a:r>
            <a:br>
              <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4"/>
              </a:rPr>
            </a:b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7"/>
              </a:rPr>
              <a:t/>
            </a:r>
            <a:b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hlinkClick r:id="rId7"/>
              </a:rPr>
            </a:b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49154" name="Picture 2" descr="読書">
            <a:hlinkClick r:id="rId2"/>
          </p:cNvPr>
          <p:cNvPicPr>
            <a:picLocks noChangeAspect="1" noChangeArrowheads="1"/>
          </p:cNvPicPr>
          <p:nvPr/>
        </p:nvPicPr>
        <p:blipFill>
          <a:blip r:embed="rId8" cstate="print"/>
          <a:srcRect/>
          <a:stretch>
            <a:fillRect/>
          </a:stretch>
        </p:blipFill>
        <p:spPr bwMode="auto">
          <a:xfrm>
            <a:off x="155575" y="-3706813"/>
            <a:ext cx="142875" cy="142875"/>
          </a:xfrm>
          <a:prstGeom prst="rect">
            <a:avLst/>
          </a:prstGeom>
          <a:noFill/>
        </p:spPr>
      </p:pic>
      <p:sp>
        <p:nvSpPr>
          <p:cNvPr id="32" name="正方形/長方形 31"/>
          <p:cNvSpPr/>
          <p:nvPr/>
        </p:nvSpPr>
        <p:spPr>
          <a:xfrm>
            <a:off x="4429124" y="285728"/>
            <a:ext cx="4286280" cy="3139321"/>
          </a:xfrm>
          <a:prstGeom prst="rect">
            <a:avLst/>
          </a:prstGeom>
        </p:spPr>
        <p:txBody>
          <a:bodyPr wrap="square">
            <a:spAutoFit/>
          </a:bodyPr>
          <a:lstStyle/>
          <a:p>
            <a:pPr lvl="0" fontAlgn="base">
              <a:spcBef>
                <a:spcPct val="0"/>
              </a:spcBef>
              <a:spcAft>
                <a:spcPct val="0"/>
              </a:spcAft>
            </a:pPr>
            <a:r>
              <a:rPr lang="ja-JP" altLang="ja-JP" dirty="0">
                <a:latin typeface="Arial" pitchFamily="34" charset="0"/>
                <a:ea typeface="ＭＳ Ｐゴシック" pitchFamily="50" charset="-128"/>
                <a:cs typeface="ＭＳ Ｐゴシック" pitchFamily="50" charset="-128"/>
              </a:rPr>
              <a:t>アラビア語　マイヤ　màiya</a:t>
            </a:r>
            <a:r>
              <a:rPr lang="ja-JP" altLang="ja-JP" dirty="0">
                <a:latin typeface="Arial" pitchFamily="34" charset="0"/>
                <a:ea typeface="ＭＳ Ｐゴシック" pitchFamily="50" charset="-128"/>
                <a:cs typeface="ＭＳ Ｐゴシック" pitchFamily="50" charset="-128"/>
                <a:hlinkClick r:id="rId4"/>
              </a:rPr>
              <a:t/>
            </a:r>
            <a:br>
              <a:rPr lang="ja-JP" altLang="ja-JP" dirty="0">
                <a:latin typeface="Arial" pitchFamily="34" charset="0"/>
                <a:ea typeface="ＭＳ Ｐゴシック" pitchFamily="50" charset="-128"/>
                <a:cs typeface="ＭＳ Ｐゴシック" pitchFamily="50" charset="-128"/>
                <a:hlinkClick r:id="rId4"/>
              </a:rPr>
            </a:br>
            <a:r>
              <a:rPr lang="ja-JP" altLang="ja-JP" dirty="0">
                <a:latin typeface="Arial" pitchFamily="34" charset="0"/>
                <a:ea typeface="ＭＳ Ｐゴシック" pitchFamily="50" charset="-128"/>
                <a:cs typeface="ＭＳ Ｐゴシック" pitchFamily="50" charset="-128"/>
              </a:rPr>
              <a:t>アラビア語　マーィ</a:t>
            </a:r>
            <a:r>
              <a:rPr lang="ja-JP" altLang="en-US" dirty="0">
                <a:latin typeface="Arial" pitchFamily="34" charset="0"/>
                <a:ea typeface="ＭＳ Ｐゴシック" pitchFamily="50" charset="-128"/>
                <a:cs typeface="ＭＳ Ｐゴシック" pitchFamily="50" charset="-128"/>
              </a:rPr>
              <a:t>、</a:t>
            </a:r>
            <a:r>
              <a:rPr lang="ja-JP" altLang="ja-JP" dirty="0">
                <a:latin typeface="Arial" pitchFamily="34" charset="0"/>
                <a:ea typeface="ＭＳ Ｐゴシック" pitchFamily="50" charset="-128"/>
                <a:cs typeface="ＭＳ Ｐゴシック" pitchFamily="50" charset="-128"/>
              </a:rPr>
              <a:t>マーイ　</a:t>
            </a:r>
            <a:r>
              <a:rPr lang="ar-SA" altLang="ja-JP" dirty="0">
                <a:latin typeface="Arial" pitchFamily="34" charset="0"/>
                <a:ea typeface="ＭＳ Ｐゴシック" pitchFamily="50" charset="-128"/>
                <a:cs typeface="Arial" pitchFamily="34" charset="0"/>
              </a:rPr>
              <a:t>ماء</a:t>
            </a:r>
            <a:r>
              <a:rPr lang="ja-JP" altLang="ja-JP" dirty="0">
                <a:latin typeface="Arial" pitchFamily="34" charset="0"/>
                <a:ea typeface="ＭＳ Ｐゴシック" pitchFamily="50" charset="-128"/>
                <a:cs typeface="ＭＳ Ｐゴシック" pitchFamily="50" charset="-128"/>
                <a:hlinkClick r:id="rId9"/>
              </a:rPr>
              <a:t/>
            </a:r>
            <a:br>
              <a:rPr lang="ja-JP" altLang="ja-JP" dirty="0">
                <a:latin typeface="Arial" pitchFamily="34" charset="0"/>
                <a:ea typeface="ＭＳ Ｐゴシック" pitchFamily="50" charset="-128"/>
                <a:cs typeface="ＭＳ Ｐゴシック" pitchFamily="50" charset="-128"/>
                <a:hlinkClick r:id="rId9"/>
              </a:rPr>
            </a:br>
            <a:r>
              <a:rPr lang="ja-JP" altLang="ja-JP" dirty="0">
                <a:latin typeface="Arial" pitchFamily="34" charset="0"/>
                <a:ea typeface="ＭＳ Ｐゴシック" pitchFamily="50" charset="-128"/>
                <a:cs typeface="ＭＳ Ｐゴシック" pitchFamily="50" charset="-128"/>
                <a:hlinkClick r:id="rId10"/>
              </a:rPr>
              <a:t/>
            </a:r>
            <a:br>
              <a:rPr lang="ja-JP" altLang="ja-JP" dirty="0">
                <a:latin typeface="Arial" pitchFamily="34" charset="0"/>
                <a:ea typeface="ＭＳ Ｐゴシック" pitchFamily="50" charset="-128"/>
                <a:cs typeface="ＭＳ Ｐゴシック" pitchFamily="50" charset="-128"/>
                <a:hlinkClick r:id="rId10"/>
              </a:rPr>
            </a:br>
            <a:r>
              <a:rPr lang="ja-JP" altLang="ja-JP" dirty="0">
                <a:latin typeface="Arial" pitchFamily="34" charset="0"/>
                <a:ea typeface="ＭＳ Ｐゴシック" pitchFamily="50" charset="-128"/>
                <a:cs typeface="ＭＳ Ｐゴシック" pitchFamily="50" charset="-128"/>
              </a:rPr>
              <a:t>ルーマニア語　アパ　apă</a:t>
            </a:r>
            <a:r>
              <a:rPr lang="ja-JP" altLang="ja-JP" dirty="0">
                <a:latin typeface="Arial" pitchFamily="34" charset="0"/>
                <a:ea typeface="ＭＳ Ｐゴシック" pitchFamily="50" charset="-128"/>
                <a:cs typeface="ＭＳ Ｐゴシック" pitchFamily="50" charset="-128"/>
                <a:hlinkClick r:id="rId11"/>
              </a:rPr>
              <a:t/>
            </a:r>
            <a:br>
              <a:rPr lang="ja-JP" altLang="ja-JP" dirty="0">
                <a:latin typeface="Arial" pitchFamily="34" charset="0"/>
                <a:ea typeface="ＭＳ Ｐゴシック" pitchFamily="50" charset="-128"/>
                <a:cs typeface="ＭＳ Ｐゴシック" pitchFamily="50" charset="-128"/>
                <a:hlinkClick r:id="rId11"/>
              </a:rPr>
            </a:br>
            <a:r>
              <a:rPr lang="ja-JP" altLang="ja-JP" dirty="0">
                <a:latin typeface="Arial" pitchFamily="34" charset="0"/>
                <a:ea typeface="ＭＳ Ｐゴシック" pitchFamily="50" charset="-128"/>
                <a:cs typeface="ＭＳ Ｐゴシック" pitchFamily="50" charset="-128"/>
              </a:rPr>
              <a:t>リトアニア語　ヴァンドゥオー　vanduo</a:t>
            </a:r>
            <a:r>
              <a:rPr lang="ja-JP" altLang="ja-JP" dirty="0">
                <a:latin typeface="Arial" pitchFamily="34" charset="0"/>
                <a:ea typeface="ＭＳ Ｐゴシック" pitchFamily="50" charset="-128"/>
                <a:cs typeface="ＭＳ Ｐゴシック" pitchFamily="50" charset="-128"/>
                <a:hlinkClick r:id="rId9"/>
              </a:rPr>
              <a:t/>
            </a:r>
            <a:br>
              <a:rPr lang="ja-JP" altLang="ja-JP" dirty="0">
                <a:latin typeface="Arial" pitchFamily="34" charset="0"/>
                <a:ea typeface="ＭＳ Ｐゴシック" pitchFamily="50" charset="-128"/>
                <a:cs typeface="ＭＳ Ｐゴシック" pitchFamily="50" charset="-128"/>
                <a:hlinkClick r:id="rId9"/>
              </a:rPr>
            </a:br>
            <a:r>
              <a:rPr lang="ja-JP" altLang="ja-JP" dirty="0">
                <a:latin typeface="Arial" pitchFamily="34" charset="0"/>
                <a:ea typeface="ＭＳ Ｐゴシック" pitchFamily="50" charset="-128"/>
                <a:cs typeface="ＭＳ Ｐゴシック" pitchFamily="50" charset="-128"/>
              </a:rPr>
              <a:t>ヘブライ語　マイム　</a:t>
            </a:r>
            <a:r>
              <a:rPr lang="he-IL" altLang="ja-JP" dirty="0">
                <a:latin typeface="Arial" pitchFamily="34" charset="0"/>
                <a:ea typeface="ＭＳ Ｐゴシック" pitchFamily="50" charset="-128"/>
                <a:cs typeface="Arial" pitchFamily="34" charset="0"/>
              </a:rPr>
              <a:t>מים</a:t>
            </a:r>
            <a:r>
              <a:rPr lang="ja-JP" altLang="ja-JP" dirty="0">
                <a:latin typeface="Arial" pitchFamily="34" charset="0"/>
                <a:ea typeface="ＭＳ Ｐゴシック" pitchFamily="50" charset="-128"/>
                <a:cs typeface="ＭＳ Ｐゴシック" pitchFamily="50" charset="-128"/>
                <a:hlinkClick r:id="rId12"/>
              </a:rPr>
              <a:t/>
            </a:r>
            <a:br>
              <a:rPr lang="ja-JP" altLang="ja-JP" dirty="0">
                <a:latin typeface="Arial" pitchFamily="34" charset="0"/>
                <a:ea typeface="ＭＳ Ｐゴシック" pitchFamily="50" charset="-128"/>
                <a:cs typeface="ＭＳ Ｐゴシック" pitchFamily="50" charset="-128"/>
                <a:hlinkClick r:id="rId12"/>
              </a:rPr>
            </a:br>
            <a:r>
              <a:rPr lang="ja-JP" altLang="ja-JP" dirty="0">
                <a:latin typeface="Arial" pitchFamily="34" charset="0"/>
                <a:ea typeface="ＭＳ Ｐゴシック" pitchFamily="50" charset="-128"/>
                <a:cs typeface="ＭＳ Ｐゴシック" pitchFamily="50" charset="-128"/>
              </a:rPr>
              <a:t>ハワイ語</a:t>
            </a:r>
            <a:r>
              <a:rPr lang="ja-JP" altLang="en-US" dirty="0">
                <a:latin typeface="Arial" pitchFamily="34" charset="0"/>
                <a:ea typeface="ＭＳ Ｐゴシック" pitchFamily="50" charset="-128"/>
                <a:cs typeface="ＭＳ Ｐゴシック" pitchFamily="50" charset="-128"/>
              </a:rPr>
              <a:t>、フィージー語</a:t>
            </a:r>
            <a:r>
              <a:rPr lang="ja-JP" altLang="ja-JP" dirty="0">
                <a:latin typeface="Arial" pitchFamily="34" charset="0"/>
                <a:ea typeface="ＭＳ Ｐゴシック" pitchFamily="50" charset="-128"/>
                <a:cs typeface="ＭＳ Ｐゴシック" pitchFamily="50" charset="-128"/>
              </a:rPr>
              <a:t>　ヴァイ</a:t>
            </a:r>
            <a:r>
              <a:rPr lang="ja-JP" altLang="en-US" dirty="0">
                <a:latin typeface="Arial" pitchFamily="34" charset="0"/>
                <a:ea typeface="ＭＳ Ｐゴシック" pitchFamily="50" charset="-128"/>
                <a:cs typeface="ＭＳ Ｐゴシック" pitchFamily="50" charset="-128"/>
              </a:rPr>
              <a:t>、ワイ</a:t>
            </a:r>
            <a:r>
              <a:rPr lang="ja-JP" altLang="ja-JP" dirty="0">
                <a:latin typeface="Arial" pitchFamily="34" charset="0"/>
                <a:ea typeface="ＭＳ Ｐゴシック" pitchFamily="50" charset="-128"/>
                <a:cs typeface="ＭＳ Ｐゴシック" pitchFamily="50" charset="-128"/>
              </a:rPr>
              <a:t>　wai</a:t>
            </a:r>
            <a:r>
              <a:rPr lang="ja-JP" altLang="ja-JP" dirty="0">
                <a:latin typeface="Arial" pitchFamily="34" charset="0"/>
                <a:ea typeface="ＭＳ Ｐゴシック" pitchFamily="50" charset="-128"/>
                <a:cs typeface="ＭＳ Ｐゴシック" pitchFamily="50" charset="-128"/>
                <a:hlinkClick r:id="rId12"/>
              </a:rPr>
              <a:t/>
            </a:r>
            <a:br>
              <a:rPr lang="ja-JP" altLang="ja-JP" dirty="0">
                <a:latin typeface="Arial" pitchFamily="34" charset="0"/>
                <a:ea typeface="ＭＳ Ｐゴシック" pitchFamily="50" charset="-128"/>
                <a:cs typeface="ＭＳ Ｐゴシック" pitchFamily="50" charset="-128"/>
                <a:hlinkClick r:id="rId12"/>
              </a:rPr>
            </a:br>
            <a:r>
              <a:rPr lang="ja-JP" altLang="ja-JP" dirty="0">
                <a:latin typeface="Arial" pitchFamily="34" charset="0"/>
                <a:ea typeface="ＭＳ Ｐゴシック" pitchFamily="50" charset="-128"/>
                <a:cs typeface="ＭＳ Ｐゴシック" pitchFamily="50" charset="-128"/>
              </a:rPr>
              <a:t>チェコ語　ヴォダ　voda</a:t>
            </a:r>
            <a:r>
              <a:rPr lang="ja-JP" altLang="ja-JP" dirty="0">
                <a:latin typeface="Arial" pitchFamily="34" charset="0"/>
                <a:ea typeface="ＭＳ Ｐゴシック" pitchFamily="50" charset="-128"/>
                <a:cs typeface="ＭＳ Ｐゴシック" pitchFamily="50" charset="-128"/>
                <a:hlinkClick r:id="rId13"/>
              </a:rPr>
              <a:t/>
            </a:r>
            <a:br>
              <a:rPr lang="ja-JP" altLang="ja-JP" dirty="0">
                <a:latin typeface="Arial" pitchFamily="34" charset="0"/>
                <a:ea typeface="ＭＳ Ｐゴシック" pitchFamily="50" charset="-128"/>
                <a:cs typeface="ＭＳ Ｐゴシック" pitchFamily="50" charset="-128"/>
                <a:hlinkClick r:id="rId13"/>
              </a:rPr>
            </a:br>
            <a:r>
              <a:rPr lang="ja-JP" altLang="ja-JP" dirty="0">
                <a:latin typeface="Arial" pitchFamily="34" charset="0"/>
                <a:ea typeface="ＭＳ Ｐゴシック" pitchFamily="50" charset="-128"/>
                <a:cs typeface="ＭＳ Ｐゴシック" pitchFamily="50" charset="-128"/>
              </a:rPr>
              <a:t>ハンガリー語　ヴィーズ　ví</a:t>
            </a:r>
            <a:r>
              <a:rPr lang="ja-JP" altLang="ja-JP" dirty="0" err="1">
                <a:latin typeface="Arial" pitchFamily="34" charset="0"/>
                <a:ea typeface="ＭＳ Ｐゴシック" pitchFamily="50" charset="-128"/>
                <a:cs typeface="ＭＳ Ｐゴシック" pitchFamily="50" charset="-128"/>
              </a:rPr>
              <a:t>z</a:t>
            </a:r>
            <a:r>
              <a:rPr lang="ja-JP" altLang="ja-JP" dirty="0">
                <a:latin typeface="Arial" pitchFamily="34" charset="0"/>
                <a:ea typeface="ＭＳ Ｐゴシック" pitchFamily="50" charset="-128"/>
                <a:cs typeface="ＭＳ Ｐゴシック" pitchFamily="50" charset="-128"/>
                <a:hlinkClick r:id="rId13"/>
              </a:rPr>
              <a:t/>
            </a:r>
            <a:br>
              <a:rPr lang="ja-JP" altLang="ja-JP" dirty="0">
                <a:latin typeface="Arial" pitchFamily="34" charset="0"/>
                <a:ea typeface="ＭＳ Ｐゴシック" pitchFamily="50" charset="-128"/>
                <a:cs typeface="ＭＳ Ｐゴシック" pitchFamily="50" charset="-128"/>
                <a:hlinkClick r:id="rId13"/>
              </a:rPr>
            </a:br>
            <a:r>
              <a:rPr lang="ja-JP" altLang="ja-JP" dirty="0">
                <a:latin typeface="Arial" pitchFamily="34" charset="0"/>
                <a:ea typeface="ＭＳ Ｐゴシック" pitchFamily="50" charset="-128"/>
                <a:cs typeface="ＭＳ Ｐゴシック" pitchFamily="50" charset="-128"/>
              </a:rPr>
              <a:t>ポーランド語　ヴォダ　woda</a:t>
            </a:r>
            <a:br>
              <a:rPr lang="ja-JP" altLang="ja-JP" dirty="0">
                <a:latin typeface="Arial" pitchFamily="34" charset="0"/>
                <a:ea typeface="ＭＳ Ｐゴシック" pitchFamily="50" charset="-128"/>
                <a:cs typeface="ＭＳ Ｐゴシック" pitchFamily="50" charset="-128"/>
              </a:rPr>
            </a:br>
            <a:endParaRPr lang="ja-JP" altLang="ja-JP" dirty="0">
              <a:latin typeface="Arial" pitchFamily="34" charset="0"/>
              <a:ea typeface="ＭＳ Ｐゴシック" pitchFamily="50" charset="-128"/>
              <a:cs typeface="ＭＳ Ｐゴシック" pitchFamily="50" charset="-128"/>
            </a:endParaRPr>
          </a:p>
        </p:txBody>
      </p:sp>
      <p:sp>
        <p:nvSpPr>
          <p:cNvPr id="33" name="正方形/長方形 32"/>
          <p:cNvSpPr/>
          <p:nvPr/>
        </p:nvSpPr>
        <p:spPr>
          <a:xfrm>
            <a:off x="4572000" y="3500438"/>
            <a:ext cx="4572000" cy="2862322"/>
          </a:xfrm>
          <a:prstGeom prst="rect">
            <a:avLst/>
          </a:prstGeom>
        </p:spPr>
        <p:txBody>
          <a:bodyPr wrap="square">
            <a:spAutoFit/>
          </a:bodyPr>
          <a:lstStyle/>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タイ語　　　　　　　　　　　</a:t>
            </a:r>
            <a:r>
              <a:rPr lang="ja-JP" altLang="ja-JP" dirty="0">
                <a:latin typeface="Arial" pitchFamily="34" charset="0"/>
                <a:ea typeface="ＭＳ Ｐゴシック" pitchFamily="50" charset="-128"/>
                <a:cs typeface="ＭＳ Ｐゴシック" pitchFamily="50" charset="-128"/>
              </a:rPr>
              <a:t>　</a:t>
            </a:r>
            <a:r>
              <a:rPr lang="ja-JP" altLang="ja-JP" b="1" dirty="0"/>
              <a:t>ナーム </a:t>
            </a:r>
            <a:r>
              <a:rPr lang="ja-JP" altLang="en-US" b="1" dirty="0"/>
              <a:t>　</a:t>
            </a:r>
            <a:r>
              <a:rPr lang="ja-JP" altLang="ja-JP" b="1" dirty="0"/>
              <a:t>naam </a:t>
            </a:r>
            <a:r>
              <a:rPr lang="ja-JP" altLang="ja-JP" dirty="0"/>
              <a:t>หิวน้ำ</a:t>
            </a:r>
            <a:r>
              <a:rPr lang="ja-JP" altLang="ja-JP" dirty="0">
                <a:latin typeface="Arial" pitchFamily="34" charset="0"/>
                <a:ea typeface="ＭＳ Ｐゴシック" pitchFamily="50" charset="-128"/>
                <a:cs typeface="ＭＳ Ｐゴシック" pitchFamily="50" charset="-128"/>
                <a:hlinkClick r:id="rId4"/>
              </a:rPr>
              <a:t/>
            </a:r>
            <a:br>
              <a:rPr lang="ja-JP" altLang="ja-JP" dirty="0">
                <a:latin typeface="Arial" pitchFamily="34" charset="0"/>
                <a:ea typeface="ＭＳ Ｐゴシック" pitchFamily="50" charset="-128"/>
                <a:cs typeface="ＭＳ Ｐゴシック" pitchFamily="50" charset="-128"/>
                <a:hlinkClick r:id="rId4"/>
              </a:rPr>
            </a:br>
            <a:r>
              <a:rPr lang="ja-JP" altLang="en-US" dirty="0">
                <a:latin typeface="Arial" pitchFamily="34" charset="0"/>
                <a:ea typeface="ＭＳ Ｐゴシック" pitchFamily="50" charset="-128"/>
                <a:cs typeface="ＭＳ Ｐゴシック" pitchFamily="50" charset="-128"/>
              </a:rPr>
              <a:t>ラオス語　　　　　　　　　　　ナーム</a:t>
            </a:r>
            <a:endParaRPr lang="en-US" altLang="ja-JP" dirty="0">
              <a:latin typeface="Arial" pitchFamily="34" charset="0"/>
              <a:ea typeface="ＭＳ Ｐゴシック" pitchFamily="50" charset="-128"/>
              <a:cs typeface="ＭＳ Ｐゴシック" pitchFamily="50" charset="-128"/>
            </a:endParaRPr>
          </a:p>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カンボジア（クメール）語</a:t>
            </a:r>
            <a:r>
              <a:rPr lang="ja-JP" altLang="ja-JP" dirty="0">
                <a:latin typeface="Arial" pitchFamily="34" charset="0"/>
                <a:ea typeface="ＭＳ Ｐゴシック" pitchFamily="50" charset="-128"/>
                <a:cs typeface="ＭＳ Ｐゴシック" pitchFamily="50" charset="-128"/>
              </a:rPr>
              <a:t>　</a:t>
            </a:r>
            <a:r>
              <a:rPr lang="ja-JP" altLang="en-US" b="1" dirty="0"/>
              <a:t>トゥック　</a:t>
            </a:r>
            <a:r>
              <a:rPr lang="en-US" altLang="ja-JP" b="1" dirty="0" err="1"/>
              <a:t>twk</a:t>
            </a:r>
            <a:r>
              <a:rPr lang="ja-JP" altLang="ja-JP" dirty="0">
                <a:latin typeface="Arial" pitchFamily="34" charset="0"/>
                <a:ea typeface="ＭＳ Ｐゴシック" pitchFamily="50" charset="-128"/>
                <a:cs typeface="ＭＳ Ｐゴシック" pitchFamily="50" charset="-128"/>
                <a:hlinkClick r:id="rId9"/>
              </a:rPr>
              <a:t/>
            </a:r>
            <a:br>
              <a:rPr lang="ja-JP" altLang="ja-JP" dirty="0">
                <a:latin typeface="Arial" pitchFamily="34" charset="0"/>
                <a:ea typeface="ＭＳ Ｐゴシック" pitchFamily="50" charset="-128"/>
                <a:cs typeface="ＭＳ Ｐゴシック" pitchFamily="50" charset="-128"/>
                <a:hlinkClick r:id="rId9"/>
              </a:rPr>
            </a:br>
            <a:r>
              <a:rPr lang="ja-JP" altLang="en-US" dirty="0">
                <a:latin typeface="Arial" pitchFamily="34" charset="0"/>
                <a:ea typeface="ＭＳ Ｐゴシック" pitchFamily="50" charset="-128"/>
                <a:cs typeface="ＭＳ Ｐゴシック" pitchFamily="50" charset="-128"/>
              </a:rPr>
              <a:t>ベトナム語</a:t>
            </a:r>
            <a:r>
              <a:rPr lang="ja-JP" altLang="ja-JP" dirty="0">
                <a:latin typeface="Arial" pitchFamily="34" charset="0"/>
                <a:ea typeface="ＭＳ Ｐゴシック" pitchFamily="50" charset="-128"/>
                <a:cs typeface="ＭＳ Ｐゴシック" pitchFamily="50" charset="-128"/>
              </a:rPr>
              <a:t>　</a:t>
            </a:r>
            <a:r>
              <a:rPr lang="ja-JP" altLang="en-US" dirty="0">
                <a:latin typeface="Arial" pitchFamily="34" charset="0"/>
                <a:ea typeface="ＭＳ Ｐゴシック" pitchFamily="50" charset="-128"/>
                <a:cs typeface="ＭＳ Ｐゴシック" pitchFamily="50" charset="-128"/>
              </a:rPr>
              <a:t>　　　　　　　　</a:t>
            </a:r>
            <a:r>
              <a:rPr lang="ja-JP" altLang="ja-JP" dirty="0"/>
              <a:t>ヌオック</a:t>
            </a:r>
            <a:r>
              <a:rPr lang="ja-JP" altLang="ja-JP" dirty="0">
                <a:latin typeface="Arial" pitchFamily="34" charset="0"/>
                <a:ea typeface="ＭＳ Ｐゴシック" pitchFamily="50" charset="-128"/>
                <a:cs typeface="ＭＳ Ｐゴシック" pitchFamily="50" charset="-128"/>
              </a:rPr>
              <a:t>　</a:t>
            </a:r>
            <a:endParaRPr lang="en-US" altLang="ja-JP" dirty="0">
              <a:latin typeface="Arial" pitchFamily="34" charset="0"/>
              <a:ea typeface="ＭＳ Ｐゴシック" pitchFamily="50" charset="-128"/>
              <a:cs typeface="ＭＳ Ｐゴシック" pitchFamily="50" charset="-128"/>
            </a:endParaRPr>
          </a:p>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ミャンマー（ビルマ）語　　</a:t>
            </a:r>
            <a:r>
              <a:rPr lang="ja-JP" altLang="ja-JP" dirty="0"/>
              <a:t>イェ</a:t>
            </a:r>
            <a:endParaRPr lang="en-US" altLang="ja-JP" dirty="0">
              <a:latin typeface="Arial" pitchFamily="34" charset="0"/>
              <a:ea typeface="ＭＳ Ｐゴシック" pitchFamily="50" charset="-128"/>
              <a:cs typeface="ＭＳ Ｐゴシック" pitchFamily="50" charset="-128"/>
              <a:hlinkClick r:id="rId10"/>
            </a:endParaRPr>
          </a:p>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タガログ（フィリピン）語　　</a:t>
            </a:r>
            <a:r>
              <a:rPr lang="ja-JP" altLang="en-US" b="1" dirty="0">
                <a:latin typeface="Arial" pitchFamily="34" charset="0"/>
                <a:ea typeface="ＭＳ Ｐゴシック" pitchFamily="50" charset="-128"/>
                <a:cs typeface="ＭＳ Ｐゴシック" pitchFamily="50" charset="-128"/>
              </a:rPr>
              <a:t>ﾄｩﾋﾞｯｸﾞ　</a:t>
            </a:r>
            <a:r>
              <a:rPr lang="en-GB" altLang="ja-JP" b="1" dirty="0">
                <a:latin typeface="Arial" pitchFamily="34" charset="0"/>
                <a:ea typeface="ＭＳ Ｐゴシック" pitchFamily="50" charset="-128"/>
                <a:cs typeface="ＭＳ Ｐゴシック" pitchFamily="50" charset="-128"/>
              </a:rPr>
              <a:t>tubig</a:t>
            </a:r>
          </a:p>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インドネシア語、マレー語　</a:t>
            </a:r>
            <a:r>
              <a:rPr lang="ja-JP" altLang="ja-JP" dirty="0"/>
              <a:t>アイル</a:t>
            </a:r>
            <a:r>
              <a:rPr lang="ja-JP" altLang="en-US" dirty="0"/>
              <a:t>　</a:t>
            </a:r>
            <a:r>
              <a:rPr lang="ja-JP" altLang="ja-JP" dirty="0"/>
              <a:t>air</a:t>
            </a:r>
            <a:endParaRPr lang="en-US" altLang="ja-JP" dirty="0"/>
          </a:p>
          <a:p>
            <a:pPr fontAlgn="base">
              <a:spcBef>
                <a:spcPct val="0"/>
              </a:spcBef>
              <a:spcAft>
                <a:spcPct val="0"/>
              </a:spcAft>
            </a:pPr>
            <a:endParaRPr lang="en-US" altLang="ja-JP" dirty="0"/>
          </a:p>
          <a:p>
            <a:pPr fontAlgn="base">
              <a:spcBef>
                <a:spcPct val="0"/>
              </a:spcBef>
              <a:spcAft>
                <a:spcPct val="0"/>
              </a:spcAft>
            </a:pPr>
            <a:r>
              <a:rPr lang="ja-JP" altLang="en-US" dirty="0">
                <a:latin typeface="Arial" pitchFamily="34" charset="0"/>
                <a:ea typeface="ＭＳ Ｐゴシック" pitchFamily="50" charset="-128"/>
                <a:cs typeface="ＭＳ Ｐゴシック" pitchFamily="50" charset="-128"/>
              </a:rPr>
              <a:t>中国語　　　　　　　　　　　　</a:t>
            </a:r>
            <a:r>
              <a:rPr lang="ja-JP" altLang="ja-JP" dirty="0">
                <a:latin typeface="Arial" pitchFamily="34" charset="0"/>
                <a:ea typeface="ＭＳ Ｐゴシック" pitchFamily="50" charset="-128"/>
                <a:cs typeface="ＭＳ Ｐゴシック" pitchFamily="50" charset="-128"/>
              </a:rPr>
              <a:t>シュウェ　水　</a:t>
            </a:r>
            <a:r>
              <a:rPr lang="ja-JP" altLang="ja-JP" dirty="0">
                <a:latin typeface="Arial" pitchFamily="34" charset="0"/>
                <a:ea typeface="ＭＳ Ｐゴシック" pitchFamily="50" charset="-128"/>
                <a:cs typeface="ＭＳ Ｐゴシック" pitchFamily="50" charset="-128"/>
                <a:hlinkClick r:id="rId4"/>
              </a:rPr>
              <a:t/>
            </a:r>
            <a:br>
              <a:rPr lang="ja-JP" altLang="ja-JP" dirty="0">
                <a:latin typeface="Arial" pitchFamily="34" charset="0"/>
                <a:ea typeface="ＭＳ Ｐゴシック" pitchFamily="50" charset="-128"/>
                <a:cs typeface="ＭＳ Ｐゴシック" pitchFamily="50" charset="-128"/>
                <a:hlinkClick r:id="rId4"/>
              </a:rPr>
            </a:br>
            <a:r>
              <a:rPr lang="ja-JP" altLang="en-US" dirty="0">
                <a:latin typeface="Arial" pitchFamily="34" charset="0"/>
                <a:ea typeface="ＭＳ Ｐゴシック" pitchFamily="50" charset="-128"/>
                <a:cs typeface="ＭＳ Ｐゴシック" pitchFamily="50" charset="-128"/>
              </a:rPr>
              <a:t>韓国語　　　　　</a:t>
            </a:r>
            <a:r>
              <a:rPr lang="ja-JP" altLang="ja-JP" dirty="0">
                <a:latin typeface="Arial" pitchFamily="34" charset="0"/>
                <a:ea typeface="ＭＳ Ｐゴシック" pitchFamily="50" charset="-128"/>
                <a:cs typeface="ＭＳ Ｐゴシック" pitchFamily="50" charset="-128"/>
              </a:rPr>
              <a:t>　</a:t>
            </a:r>
            <a:r>
              <a:rPr lang="ja-JP" altLang="en-US" dirty="0">
                <a:latin typeface="Arial" pitchFamily="34" charset="0"/>
                <a:ea typeface="ＭＳ Ｐゴシック" pitchFamily="50" charset="-128"/>
                <a:cs typeface="ＭＳ Ｐゴシック" pitchFamily="50" charset="-128"/>
              </a:rPr>
              <a:t>　　　　　　</a:t>
            </a:r>
            <a:r>
              <a:rPr lang="ja-JP" altLang="ja-JP" dirty="0">
                <a:latin typeface="Arial" pitchFamily="34" charset="0"/>
                <a:ea typeface="ＭＳ Ｐゴシック" pitchFamily="50" charset="-128"/>
                <a:cs typeface="ＭＳ Ｐゴシック" pitchFamily="50" charset="-128"/>
              </a:rPr>
              <a:t>ムル</a:t>
            </a:r>
            <a:r>
              <a:rPr lang="ja-JP" altLang="en-US" dirty="0">
                <a:latin typeface="Arial" pitchFamily="34" charset="0"/>
                <a:ea typeface="ＭＳ Ｐゴシック" pitchFamily="50" charset="-128"/>
                <a:cs typeface="ＭＳ Ｐゴシック" pitchFamily="50" charset="-128"/>
              </a:rPr>
              <a:t>　</a:t>
            </a:r>
            <a:r>
              <a:rPr lang="ko-KR" altLang="en-US" dirty="0">
                <a:latin typeface="Arial" pitchFamily="34" charset="0"/>
                <a:ea typeface="ＭＳ Ｐゴシック" pitchFamily="50" charset="-128"/>
                <a:cs typeface="ＭＳ Ｐゴシック" pitchFamily="50" charset="-128"/>
              </a:rPr>
              <a:t>물</a:t>
            </a:r>
            <a:endParaRPr lang="en-US" altLang="ja-JP" dirty="0"/>
          </a:p>
        </p:txBody>
      </p:sp>
      <p:sp>
        <p:nvSpPr>
          <p:cNvPr id="34" name="正方形/長方形 33"/>
          <p:cNvSpPr/>
          <p:nvPr/>
        </p:nvSpPr>
        <p:spPr>
          <a:xfrm>
            <a:off x="142844" y="4572008"/>
            <a:ext cx="3877496" cy="2031325"/>
          </a:xfrm>
          <a:prstGeom prst="rect">
            <a:avLst/>
          </a:prstGeom>
        </p:spPr>
        <p:txBody>
          <a:bodyPr wrap="square">
            <a:spAutoFit/>
          </a:bodyPr>
          <a:lstStyle/>
          <a:p>
            <a:r>
              <a:rPr lang="ja-JP" altLang="en-US" dirty="0">
                <a:latin typeface="Arial" pitchFamily="34" charset="0"/>
                <a:ea typeface="ＭＳ Ｐゴシック" pitchFamily="50" charset="-128"/>
                <a:cs typeface="ＭＳ Ｐゴシック" pitchFamily="50" charset="-128"/>
              </a:rPr>
              <a:t>ゾンカ（ブータン）語　　　　</a:t>
            </a:r>
            <a:r>
              <a:rPr lang="ja-JP" altLang="ja-JP" dirty="0"/>
              <a:t>チュ</a:t>
            </a:r>
            <a:r>
              <a:rPr lang="ja-JP" altLang="en-US" dirty="0"/>
              <a:t>　</a:t>
            </a:r>
            <a:r>
              <a:rPr lang="bo-CN" altLang="ja-JP" dirty="0"/>
              <a:t>ཆུ</a:t>
            </a:r>
            <a:endParaRPr lang="en-US" altLang="ja-JP" dirty="0">
              <a:latin typeface="Arial" pitchFamily="34" charset="0"/>
              <a:ea typeface="ＭＳ Ｐゴシック" pitchFamily="50" charset="-128"/>
              <a:cs typeface="ＭＳ Ｐゴシック" pitchFamily="50" charset="-128"/>
            </a:endParaRPr>
          </a:p>
          <a:p>
            <a:r>
              <a:rPr lang="ja-JP" altLang="en-US" dirty="0">
                <a:latin typeface="Arial" pitchFamily="34" charset="0"/>
                <a:ea typeface="ＭＳ Ｐゴシック" pitchFamily="50" charset="-128"/>
                <a:cs typeface="ＭＳ Ｐゴシック" pitchFamily="50" charset="-128"/>
              </a:rPr>
              <a:t>ネパール語、ベンガル語　パニ　</a:t>
            </a:r>
            <a:r>
              <a:rPr lang="hi-IN" altLang="ja-JP" dirty="0">
                <a:latin typeface="Arial" pitchFamily="34" charset="0"/>
                <a:ea typeface="ＭＳ Ｐゴシック" pitchFamily="50" charset="-128"/>
                <a:cs typeface="ＭＳ Ｐゴシック" pitchFamily="50" charset="-128"/>
              </a:rPr>
              <a:t>पनी</a:t>
            </a:r>
            <a:endParaRPr lang="en-US" altLang="ja-JP" dirty="0">
              <a:latin typeface="Arial" pitchFamily="34" charset="0"/>
              <a:ea typeface="ＭＳ Ｐゴシック" pitchFamily="50" charset="-128"/>
              <a:cs typeface="ＭＳ Ｐゴシック" pitchFamily="50" charset="-128"/>
            </a:endParaRPr>
          </a:p>
          <a:p>
            <a:r>
              <a:rPr lang="ja-JP" altLang="en-US" dirty="0">
                <a:latin typeface="Arial" pitchFamily="34" charset="0"/>
                <a:ea typeface="ＭＳ Ｐゴシック" pitchFamily="50" charset="-128"/>
                <a:cs typeface="ＭＳ Ｐゴシック" pitchFamily="50" charset="-128"/>
              </a:rPr>
              <a:t>パキスタン語　　　　　　　パ二　</a:t>
            </a:r>
            <a:endParaRPr lang="ja-JP" altLang="ja-JP" dirty="0">
              <a:latin typeface="Arial" pitchFamily="34" charset="0"/>
              <a:ea typeface="ＭＳ Ｐゴシック" pitchFamily="50" charset="-128"/>
              <a:cs typeface="ＭＳ Ｐゴシック" pitchFamily="50" charset="-128"/>
            </a:endParaRPr>
          </a:p>
          <a:p>
            <a:r>
              <a:rPr lang="ja-JP" altLang="en-US" dirty="0">
                <a:latin typeface="+mj-ea"/>
                <a:ea typeface="+mj-ea"/>
              </a:rPr>
              <a:t>ヒンディー語 　　　　　　　パーニー</a:t>
            </a:r>
            <a:endParaRPr lang="en-US" altLang="ja-JP" dirty="0">
              <a:latin typeface="+mj-ea"/>
              <a:ea typeface="+mj-ea"/>
            </a:endParaRPr>
          </a:p>
          <a:p>
            <a:r>
              <a:rPr lang="ja-JP" altLang="en-US" dirty="0">
                <a:latin typeface="+mj-ea"/>
                <a:ea typeface="+mj-ea"/>
              </a:rPr>
              <a:t>シンハリ（スリランカ）語　　ジャラヤ</a:t>
            </a:r>
            <a:endParaRPr lang="en-US" altLang="ja-JP" dirty="0">
              <a:latin typeface="+mj-ea"/>
              <a:ea typeface="+mj-ea"/>
            </a:endParaRPr>
          </a:p>
          <a:p>
            <a:r>
              <a:rPr lang="ja-JP" altLang="ja-JP" dirty="0">
                <a:latin typeface="Arial" pitchFamily="34" charset="0"/>
                <a:ea typeface="ＭＳ Ｐゴシック" pitchFamily="50" charset="-128"/>
                <a:cs typeface="ＭＳ Ｐゴシック" pitchFamily="50" charset="-128"/>
              </a:rPr>
              <a:t>タミル語　</a:t>
            </a:r>
            <a:r>
              <a:rPr lang="ja-JP" altLang="en-US" dirty="0">
                <a:latin typeface="Arial" pitchFamily="34" charset="0"/>
                <a:ea typeface="ＭＳ Ｐゴシック" pitchFamily="50" charset="-128"/>
                <a:cs typeface="ＭＳ Ｐゴシック" pitchFamily="50" charset="-128"/>
              </a:rPr>
              <a:t>　　　　　　　　　　</a:t>
            </a:r>
            <a:r>
              <a:rPr lang="ja-JP" altLang="ja-JP" dirty="0">
                <a:latin typeface="Arial" pitchFamily="34" charset="0"/>
                <a:ea typeface="ＭＳ Ｐゴシック" pitchFamily="50" charset="-128"/>
                <a:cs typeface="ＭＳ Ｐゴシック" pitchFamily="50" charset="-128"/>
              </a:rPr>
              <a:t>タンニ　</a:t>
            </a:r>
            <a:endParaRPr lang="en-US" altLang="ja-JP" dirty="0">
              <a:latin typeface="Arial" pitchFamily="34" charset="0"/>
              <a:ea typeface="ＭＳ Ｐゴシック" pitchFamily="50" charset="-128"/>
              <a:cs typeface="ＭＳ Ｐゴシック" pitchFamily="50" charset="-128"/>
            </a:endParaRPr>
          </a:p>
          <a:p>
            <a:r>
              <a:rPr lang="ja-JP" altLang="en-US" dirty="0">
                <a:latin typeface="+mj-ea"/>
                <a:ea typeface="+mj-ea"/>
              </a:rPr>
              <a:t>アムハラ（エチオピア）語　</a:t>
            </a:r>
            <a:r>
              <a:rPr lang="en-US" altLang="ja-JP" dirty="0">
                <a:latin typeface="+mj-ea"/>
                <a:ea typeface="+mj-ea"/>
              </a:rPr>
              <a:t> </a:t>
            </a:r>
            <a:r>
              <a:rPr lang="ja-JP" altLang="en-US" dirty="0">
                <a:latin typeface="+mj-ea"/>
                <a:ea typeface="+mj-ea"/>
              </a:rPr>
              <a:t>ウハ</a:t>
            </a:r>
          </a:p>
        </p:txBody>
      </p:sp>
      <p:pic>
        <p:nvPicPr>
          <p:cNvPr id="49181" name="Picture 29"/>
          <p:cNvPicPr>
            <a:picLocks noChangeAspect="1" noChangeArrowheads="1"/>
          </p:cNvPicPr>
          <p:nvPr/>
        </p:nvPicPr>
        <p:blipFill>
          <a:blip r:embed="rId14" cstate="print"/>
          <a:srcRect/>
          <a:stretch>
            <a:fillRect/>
          </a:stretch>
        </p:blipFill>
        <p:spPr bwMode="auto">
          <a:xfrm>
            <a:off x="3786182" y="4714884"/>
            <a:ext cx="752475" cy="409575"/>
          </a:xfrm>
          <a:prstGeom prst="rect">
            <a:avLst/>
          </a:prstGeom>
          <a:noFill/>
          <a:ln w="9525">
            <a:noFill/>
            <a:miter lim="800000"/>
            <a:headEnd/>
            <a:tailEnd/>
          </a:ln>
          <a:effectLst/>
        </p:spPr>
      </p:pic>
      <p:sp>
        <p:nvSpPr>
          <p:cNvPr id="8" name="スライド番号プレースホルダ 7"/>
          <p:cNvSpPr>
            <a:spLocks noGrp="1"/>
          </p:cNvSpPr>
          <p:nvPr>
            <p:ph type="sldNum" sz="quarter" idx="12"/>
          </p:nvPr>
        </p:nvSpPr>
        <p:spPr/>
        <p:txBody>
          <a:bodyPr/>
          <a:lstStyle/>
          <a:p>
            <a:fld id="{80F37C07-476B-4321-A5E5-D0A1473BC6BC}" type="slidenum">
              <a:rPr kumimoji="1" lang="ja-JP" altLang="en-US" smtClean="0"/>
              <a:pPr/>
              <a:t>3</a:t>
            </a:fld>
            <a:endParaRPr kumimoji="1" lang="ja-JP"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30</a:t>
            </a:fld>
            <a:endParaRPr kumimoji="1" lang="ja-JP" altLang="en-US"/>
          </a:p>
        </p:txBody>
      </p:sp>
      <p:pic>
        <p:nvPicPr>
          <p:cNvPr id="183298" name="Picture 2"/>
          <p:cNvPicPr>
            <a:picLocks noChangeAspect="1" noChangeArrowheads="1"/>
          </p:cNvPicPr>
          <p:nvPr/>
        </p:nvPicPr>
        <p:blipFill>
          <a:blip r:embed="rId2" cstate="print"/>
          <a:srcRect/>
          <a:stretch>
            <a:fillRect/>
          </a:stretch>
        </p:blipFill>
        <p:spPr bwMode="auto">
          <a:xfrm rot="5400000">
            <a:off x="276198" y="723878"/>
            <a:ext cx="6257925" cy="5381625"/>
          </a:xfrm>
          <a:prstGeom prst="rect">
            <a:avLst/>
          </a:prstGeom>
          <a:noFill/>
          <a:ln w="9525">
            <a:noFill/>
            <a:miter lim="800000"/>
            <a:headEnd/>
            <a:tailEnd/>
          </a:ln>
          <a:effectLst/>
        </p:spPr>
      </p:pic>
      <p:pic>
        <p:nvPicPr>
          <p:cNvPr id="183299" name="Picture 3"/>
          <p:cNvPicPr>
            <a:picLocks noChangeAspect="1" noChangeArrowheads="1"/>
          </p:cNvPicPr>
          <p:nvPr/>
        </p:nvPicPr>
        <p:blipFill>
          <a:blip r:embed="rId3" cstate="print"/>
          <a:srcRect/>
          <a:stretch>
            <a:fillRect/>
          </a:stretch>
        </p:blipFill>
        <p:spPr bwMode="auto">
          <a:xfrm rot="5400000">
            <a:off x="7008227" y="5493367"/>
            <a:ext cx="485395" cy="1643074"/>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31</a:t>
            </a:fld>
            <a:endParaRPr kumimoji="1" lang="ja-JP" altLang="en-US"/>
          </a:p>
        </p:txBody>
      </p:sp>
      <p:pic>
        <p:nvPicPr>
          <p:cNvPr id="180226" name="Picture 2"/>
          <p:cNvPicPr>
            <a:picLocks noChangeAspect="1" noChangeArrowheads="1"/>
          </p:cNvPicPr>
          <p:nvPr/>
        </p:nvPicPr>
        <p:blipFill>
          <a:blip r:embed="rId2" cstate="print"/>
          <a:srcRect/>
          <a:stretch>
            <a:fillRect/>
          </a:stretch>
        </p:blipFill>
        <p:spPr bwMode="auto">
          <a:xfrm rot="5400000">
            <a:off x="1192968" y="-621497"/>
            <a:ext cx="6715148" cy="7958141"/>
          </a:xfrm>
          <a:prstGeom prst="rect">
            <a:avLst/>
          </a:prstGeom>
          <a:noFill/>
          <a:ln w="9525">
            <a:noFill/>
            <a:miter lim="800000"/>
            <a:headEnd/>
            <a:tailEnd/>
          </a:ln>
          <a:effectLst/>
        </p:spPr>
      </p:pic>
      <p:pic>
        <p:nvPicPr>
          <p:cNvPr id="180227" name="Picture 3"/>
          <p:cNvPicPr>
            <a:picLocks noChangeAspect="1" noChangeArrowheads="1"/>
          </p:cNvPicPr>
          <p:nvPr/>
        </p:nvPicPr>
        <p:blipFill>
          <a:blip r:embed="rId3" cstate="print"/>
          <a:srcRect/>
          <a:stretch>
            <a:fillRect/>
          </a:stretch>
        </p:blipFill>
        <p:spPr bwMode="auto">
          <a:xfrm rot="5400000">
            <a:off x="7961347" y="3111487"/>
            <a:ext cx="417471" cy="133824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32</a:t>
            </a:fld>
            <a:endParaRPr kumimoji="1" lang="ja-JP" altLang="en-US"/>
          </a:p>
        </p:txBody>
      </p:sp>
      <p:pic>
        <p:nvPicPr>
          <p:cNvPr id="181250" name="Picture 2"/>
          <p:cNvPicPr>
            <a:picLocks noChangeAspect="1" noChangeArrowheads="1"/>
          </p:cNvPicPr>
          <p:nvPr/>
        </p:nvPicPr>
        <p:blipFill>
          <a:blip r:embed="rId2" cstate="print"/>
          <a:srcRect/>
          <a:stretch>
            <a:fillRect/>
          </a:stretch>
        </p:blipFill>
        <p:spPr bwMode="auto">
          <a:xfrm rot="5400000">
            <a:off x="-456300" y="670582"/>
            <a:ext cx="6699013" cy="5357849"/>
          </a:xfrm>
          <a:prstGeom prst="rect">
            <a:avLst/>
          </a:prstGeom>
          <a:noFill/>
          <a:ln w="9525">
            <a:noFill/>
            <a:miter lim="800000"/>
            <a:headEnd/>
            <a:tailEnd/>
          </a:ln>
          <a:effectLst/>
        </p:spPr>
      </p:pic>
      <p:sp>
        <p:nvSpPr>
          <p:cNvPr id="6" name="正方形/長方形 5"/>
          <p:cNvSpPr/>
          <p:nvPr/>
        </p:nvSpPr>
        <p:spPr>
          <a:xfrm>
            <a:off x="5857884" y="571480"/>
            <a:ext cx="2571768" cy="13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p>
          <a:p>
            <a:r>
              <a:rPr lang="ja-JP" altLang="en-US" dirty="0">
                <a:solidFill>
                  <a:schemeClr val="tx1"/>
                </a:solidFill>
              </a:rPr>
              <a:t>コレラ：</a:t>
            </a:r>
            <a:r>
              <a:rPr lang="en-US" altLang="ja-JP" dirty="0">
                <a:solidFill>
                  <a:schemeClr val="tx1"/>
                </a:solidFill>
              </a:rPr>
              <a:t>cholera</a:t>
            </a:r>
          </a:p>
          <a:p>
            <a:r>
              <a:rPr lang="ja-JP" altLang="en-US" dirty="0">
                <a:solidFill>
                  <a:schemeClr val="tx1"/>
                </a:solidFill>
              </a:rPr>
              <a:t>赤痢：</a:t>
            </a:r>
            <a:r>
              <a:rPr lang="en-GB" altLang="ja-JP" dirty="0">
                <a:solidFill>
                  <a:schemeClr val="tx1"/>
                </a:solidFill>
              </a:rPr>
              <a:t>dysentery</a:t>
            </a:r>
          </a:p>
          <a:p>
            <a:r>
              <a:rPr lang="en-US" altLang="ja-JP" dirty="0">
                <a:solidFill>
                  <a:schemeClr val="tx1"/>
                </a:solidFill>
              </a:rPr>
              <a:t>(</a:t>
            </a:r>
            <a:r>
              <a:rPr lang="ja-JP" altLang="en-US" dirty="0">
                <a:solidFill>
                  <a:schemeClr val="tx1"/>
                </a:solidFill>
              </a:rPr>
              <a:t>腸</a:t>
            </a:r>
            <a:r>
              <a:rPr lang="en-US" altLang="ja-JP" dirty="0">
                <a:solidFill>
                  <a:schemeClr val="tx1"/>
                </a:solidFill>
              </a:rPr>
              <a:t>)</a:t>
            </a:r>
            <a:r>
              <a:rPr lang="ja-JP" altLang="en-US" dirty="0">
                <a:solidFill>
                  <a:schemeClr val="tx1"/>
                </a:solidFill>
              </a:rPr>
              <a:t>チフス</a:t>
            </a:r>
            <a:r>
              <a:rPr lang="en-US" altLang="ja-JP" dirty="0">
                <a:solidFill>
                  <a:schemeClr val="tx1"/>
                </a:solidFill>
              </a:rPr>
              <a:t>: </a:t>
            </a:r>
            <a:r>
              <a:rPr lang="en-GB" altLang="ja-JP" dirty="0">
                <a:solidFill>
                  <a:schemeClr val="tx1"/>
                </a:solidFill>
              </a:rPr>
              <a:t>typhoid fever</a:t>
            </a:r>
          </a:p>
          <a:p>
            <a:r>
              <a:rPr lang="ja-JP" altLang="en-US" dirty="0">
                <a:solidFill>
                  <a:schemeClr val="tx1"/>
                </a:solidFill>
              </a:rPr>
              <a:t>パラチフス</a:t>
            </a:r>
            <a:r>
              <a:rPr lang="en-US" altLang="ja-JP" dirty="0">
                <a:solidFill>
                  <a:schemeClr val="tx1"/>
                </a:solidFill>
              </a:rPr>
              <a:t>:</a:t>
            </a:r>
            <a:r>
              <a:rPr lang="en-GB" altLang="ja-JP" dirty="0">
                <a:solidFill>
                  <a:schemeClr val="tx1"/>
                </a:solidFill>
              </a:rPr>
              <a:t>paratyphoid</a:t>
            </a:r>
          </a:p>
          <a:p>
            <a:endParaRPr lang="en-GB" altLang="ja-JP" dirty="0"/>
          </a:p>
        </p:txBody>
      </p:sp>
      <p:pic>
        <p:nvPicPr>
          <p:cNvPr id="181251" name="Picture 3"/>
          <p:cNvPicPr>
            <a:picLocks noChangeAspect="1" noChangeArrowheads="1"/>
          </p:cNvPicPr>
          <p:nvPr/>
        </p:nvPicPr>
        <p:blipFill>
          <a:blip r:embed="rId3" cstate="print"/>
          <a:srcRect/>
          <a:stretch>
            <a:fillRect/>
          </a:stretch>
        </p:blipFill>
        <p:spPr bwMode="auto">
          <a:xfrm rot="5400000">
            <a:off x="7039526" y="5176316"/>
            <a:ext cx="618039" cy="1981191"/>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33</a:t>
            </a:fld>
            <a:endParaRPr kumimoji="1" lang="ja-JP" altLang="en-US"/>
          </a:p>
        </p:txBody>
      </p:sp>
      <p:pic>
        <p:nvPicPr>
          <p:cNvPr id="406530" name="Picture 2"/>
          <p:cNvPicPr>
            <a:picLocks noChangeAspect="1" noChangeArrowheads="1"/>
          </p:cNvPicPr>
          <p:nvPr/>
        </p:nvPicPr>
        <p:blipFill>
          <a:blip r:embed="rId2" cstate="print"/>
          <a:srcRect/>
          <a:stretch>
            <a:fillRect/>
          </a:stretch>
        </p:blipFill>
        <p:spPr bwMode="auto">
          <a:xfrm>
            <a:off x="103488" y="142852"/>
            <a:ext cx="8994660" cy="5929354"/>
          </a:xfrm>
          <a:prstGeom prst="rect">
            <a:avLst/>
          </a:prstGeom>
          <a:noFill/>
          <a:ln w="9525">
            <a:noFill/>
            <a:miter lim="800000"/>
            <a:headEnd/>
            <a:tailEnd/>
          </a:ln>
          <a:effectLst/>
        </p:spPr>
      </p:pic>
      <p:sp>
        <p:nvSpPr>
          <p:cNvPr id="6" name="正方形/長方形 5"/>
          <p:cNvSpPr/>
          <p:nvPr/>
        </p:nvSpPr>
        <p:spPr>
          <a:xfrm>
            <a:off x="1857356" y="6143644"/>
            <a:ext cx="621510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出典：エネルギー白書</a:t>
            </a:r>
            <a:r>
              <a:rPr lang="en-US" altLang="ja-JP" dirty="0">
                <a:solidFill>
                  <a:schemeClr val="tx1"/>
                </a:solidFill>
              </a:rPr>
              <a:t>2011</a:t>
            </a:r>
            <a:r>
              <a:rPr lang="ja-JP" altLang="en-US" dirty="0" err="1">
                <a:solidFill>
                  <a:schemeClr val="tx1"/>
                </a:solidFill>
              </a:rPr>
              <a:t>ー</a:t>
            </a:r>
            <a:r>
              <a:rPr lang="ja-JP" altLang="en-US" dirty="0">
                <a:solidFill>
                  <a:schemeClr val="tx1"/>
                </a:solidFill>
              </a:rPr>
              <a:t>資源エネルギー庁</a:t>
            </a:r>
            <a:r>
              <a:rPr lang="ja-JP" altLang="en-US" dirty="0" err="1">
                <a:solidFill>
                  <a:schemeClr val="tx1"/>
                </a:solidFill>
              </a:rPr>
              <a:t>ー</a:t>
            </a:r>
            <a:r>
              <a:rPr lang="ja-JP" altLang="en-US" dirty="0">
                <a:solidFill>
                  <a:schemeClr val="tx1"/>
                </a:solidFill>
              </a:rPr>
              <a:t>経済産業省</a:t>
            </a:r>
            <a:endParaRPr kumimoji="1" lang="ja-JP" altLang="en-US"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34</a:t>
            </a:fld>
            <a:endParaRPr kumimoji="1" lang="ja-JP" altLang="en-US"/>
          </a:p>
        </p:txBody>
      </p:sp>
      <p:pic>
        <p:nvPicPr>
          <p:cNvPr id="184323" name="Picture 3"/>
          <p:cNvPicPr>
            <a:picLocks noChangeAspect="1" noChangeArrowheads="1"/>
          </p:cNvPicPr>
          <p:nvPr/>
        </p:nvPicPr>
        <p:blipFill>
          <a:blip r:embed="rId2" cstate="print"/>
          <a:srcRect/>
          <a:stretch>
            <a:fillRect/>
          </a:stretch>
        </p:blipFill>
        <p:spPr bwMode="auto">
          <a:xfrm rot="5400000">
            <a:off x="1476375" y="3167071"/>
            <a:ext cx="1974850" cy="4927600"/>
          </a:xfrm>
          <a:prstGeom prst="rect">
            <a:avLst/>
          </a:prstGeom>
          <a:noFill/>
          <a:ln w="9525">
            <a:noFill/>
            <a:miter lim="800000"/>
            <a:headEnd/>
            <a:tailEnd/>
          </a:ln>
          <a:effectLst/>
        </p:spPr>
      </p:pic>
      <p:pic>
        <p:nvPicPr>
          <p:cNvPr id="184324" name="Picture 4"/>
          <p:cNvPicPr>
            <a:picLocks noChangeAspect="1" noChangeArrowheads="1"/>
          </p:cNvPicPr>
          <p:nvPr/>
        </p:nvPicPr>
        <p:blipFill>
          <a:blip r:embed="rId3" cstate="print"/>
          <a:srcRect/>
          <a:stretch>
            <a:fillRect/>
          </a:stretch>
        </p:blipFill>
        <p:spPr bwMode="auto">
          <a:xfrm rot="5400000">
            <a:off x="6057158" y="3658354"/>
            <a:ext cx="1944598" cy="391478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rot="5400000">
            <a:off x="7182402" y="2390234"/>
            <a:ext cx="618039" cy="1981191"/>
          </a:xfrm>
          <a:prstGeom prst="rect">
            <a:avLst/>
          </a:prstGeom>
          <a:noFill/>
          <a:ln w="9525">
            <a:noFill/>
            <a:miter lim="800000"/>
            <a:headEnd/>
            <a:tailEnd/>
          </a:ln>
          <a:effectLst/>
        </p:spPr>
      </p:pic>
      <p:pic>
        <p:nvPicPr>
          <p:cNvPr id="184325" name="Picture 5"/>
          <p:cNvPicPr>
            <a:picLocks noChangeAspect="1" noChangeArrowheads="1"/>
          </p:cNvPicPr>
          <p:nvPr/>
        </p:nvPicPr>
        <p:blipFill>
          <a:blip r:embed="rId5" cstate="print"/>
          <a:srcRect/>
          <a:stretch>
            <a:fillRect/>
          </a:stretch>
        </p:blipFill>
        <p:spPr bwMode="auto">
          <a:xfrm rot="5400000">
            <a:off x="1074812" y="-717679"/>
            <a:ext cx="4214842" cy="5935903"/>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スライド番号プレースホルダー 3"/>
          <p:cNvSpPr>
            <a:spLocks noGrp="1"/>
          </p:cNvSpPr>
          <p:nvPr>
            <p:ph type="sldNum" sz="quarter" idx="12"/>
          </p:nvPr>
        </p:nvSpPr>
        <p:spPr/>
        <p:txBody>
          <a:bodyPr/>
          <a:lstStyle/>
          <a:p>
            <a:fld id="{77515ECC-BBCA-40CC-8DE1-E7645B49A374}" type="slidenum">
              <a:rPr lang="ja-JP" altLang="en-US"/>
              <a:pPr/>
              <a:t>35</a:t>
            </a:fld>
            <a:endParaRPr lang="en-US" altLang="ja-JP"/>
          </a:p>
        </p:txBody>
      </p:sp>
      <p:sp>
        <p:nvSpPr>
          <p:cNvPr id="2648066" name="AutoShape 2"/>
          <p:cNvSpPr>
            <a:spLocks noChangeArrowheads="1"/>
          </p:cNvSpPr>
          <p:nvPr/>
        </p:nvSpPr>
        <p:spPr bwMode="auto">
          <a:xfrm>
            <a:off x="5040313" y="6021388"/>
            <a:ext cx="503237" cy="431800"/>
          </a:xfrm>
          <a:prstGeom prst="rightArrow">
            <a:avLst>
              <a:gd name="adj1" fmla="val 44852"/>
              <a:gd name="adj2" fmla="val 4242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67" name="AutoShape 3"/>
          <p:cNvSpPr>
            <a:spLocks noChangeArrowheads="1"/>
          </p:cNvSpPr>
          <p:nvPr/>
        </p:nvSpPr>
        <p:spPr bwMode="auto">
          <a:xfrm>
            <a:off x="5003800" y="4616450"/>
            <a:ext cx="503238" cy="431800"/>
          </a:xfrm>
          <a:prstGeom prst="rightArrow">
            <a:avLst>
              <a:gd name="adj1" fmla="val 44852"/>
              <a:gd name="adj2" fmla="val 4242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 name="Group 4"/>
          <p:cNvGrpSpPr>
            <a:grpSpLocks/>
          </p:cNvGrpSpPr>
          <p:nvPr/>
        </p:nvGrpSpPr>
        <p:grpSpPr bwMode="auto">
          <a:xfrm>
            <a:off x="4391025" y="4294188"/>
            <a:ext cx="901700" cy="2555875"/>
            <a:chOff x="2971" y="1480"/>
            <a:chExt cx="568" cy="1610"/>
          </a:xfrm>
        </p:grpSpPr>
        <p:grpSp>
          <p:nvGrpSpPr>
            <p:cNvPr id="3" name="Group 5"/>
            <p:cNvGrpSpPr>
              <a:grpSpLocks/>
            </p:cNvGrpSpPr>
            <p:nvPr/>
          </p:nvGrpSpPr>
          <p:grpSpPr bwMode="auto">
            <a:xfrm>
              <a:off x="2971" y="1480"/>
              <a:ext cx="568" cy="1610"/>
              <a:chOff x="3061" y="1480"/>
              <a:chExt cx="568" cy="1610"/>
            </a:xfrm>
          </p:grpSpPr>
          <p:sp>
            <p:nvSpPr>
              <p:cNvPr id="2648070" name="Oval 6"/>
              <p:cNvSpPr>
                <a:spLocks noChangeArrowheads="1"/>
              </p:cNvSpPr>
              <p:nvPr/>
            </p:nvSpPr>
            <p:spPr bwMode="auto">
              <a:xfrm>
                <a:off x="3107" y="1525"/>
                <a:ext cx="522" cy="149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71" name="Rectangle 7"/>
              <p:cNvSpPr>
                <a:spLocks noChangeArrowheads="1"/>
              </p:cNvSpPr>
              <p:nvPr/>
            </p:nvSpPr>
            <p:spPr bwMode="auto">
              <a:xfrm>
                <a:off x="3061" y="1480"/>
                <a:ext cx="318" cy="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072" name="Oval 8"/>
            <p:cNvSpPr>
              <a:spLocks noChangeArrowheads="1"/>
            </p:cNvSpPr>
            <p:nvPr/>
          </p:nvSpPr>
          <p:spPr bwMode="auto">
            <a:xfrm>
              <a:off x="3016" y="1525"/>
              <a:ext cx="522" cy="1497"/>
            </a:xfrm>
            <a:prstGeom prst="ellipse">
              <a:avLst/>
            </a:prstGeom>
            <a:noFill/>
            <a:ln w="254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 name="Group 9"/>
          <p:cNvGrpSpPr>
            <a:grpSpLocks/>
          </p:cNvGrpSpPr>
          <p:nvPr/>
        </p:nvGrpSpPr>
        <p:grpSpPr bwMode="auto">
          <a:xfrm>
            <a:off x="1654175" y="4292600"/>
            <a:ext cx="901700" cy="2555875"/>
            <a:chOff x="2971" y="1480"/>
            <a:chExt cx="568" cy="1610"/>
          </a:xfrm>
        </p:grpSpPr>
        <p:grpSp>
          <p:nvGrpSpPr>
            <p:cNvPr id="5" name="Group 10"/>
            <p:cNvGrpSpPr>
              <a:grpSpLocks/>
            </p:cNvGrpSpPr>
            <p:nvPr/>
          </p:nvGrpSpPr>
          <p:grpSpPr bwMode="auto">
            <a:xfrm>
              <a:off x="2971" y="1480"/>
              <a:ext cx="568" cy="1610"/>
              <a:chOff x="3061" y="1480"/>
              <a:chExt cx="568" cy="1610"/>
            </a:xfrm>
          </p:grpSpPr>
          <p:sp>
            <p:nvSpPr>
              <p:cNvPr id="2648075" name="Oval 11"/>
              <p:cNvSpPr>
                <a:spLocks noChangeArrowheads="1"/>
              </p:cNvSpPr>
              <p:nvPr/>
            </p:nvSpPr>
            <p:spPr bwMode="auto">
              <a:xfrm>
                <a:off x="3107" y="1525"/>
                <a:ext cx="522" cy="149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76" name="Rectangle 12"/>
              <p:cNvSpPr>
                <a:spLocks noChangeArrowheads="1"/>
              </p:cNvSpPr>
              <p:nvPr/>
            </p:nvSpPr>
            <p:spPr bwMode="auto">
              <a:xfrm>
                <a:off x="3061" y="1480"/>
                <a:ext cx="318" cy="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077" name="Oval 13"/>
            <p:cNvSpPr>
              <a:spLocks noChangeArrowheads="1"/>
            </p:cNvSpPr>
            <p:nvPr/>
          </p:nvSpPr>
          <p:spPr bwMode="auto">
            <a:xfrm>
              <a:off x="3016" y="1525"/>
              <a:ext cx="522" cy="1497"/>
            </a:xfrm>
            <a:prstGeom prst="ellipse">
              <a:avLst/>
            </a:prstGeom>
            <a:noFill/>
            <a:ln w="254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078" name="Rectangle 14"/>
          <p:cNvSpPr>
            <a:spLocks noChangeArrowheads="1"/>
          </p:cNvSpPr>
          <p:nvPr/>
        </p:nvSpPr>
        <p:spPr bwMode="auto">
          <a:xfrm>
            <a:off x="285720" y="120650"/>
            <a:ext cx="8572560" cy="67945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3600" b="1" dirty="0"/>
              <a:t>Reverse Osmosis Membrane (</a:t>
            </a:r>
            <a:r>
              <a:rPr lang="ja-JP" altLang="en-US" sz="3600" b="1" dirty="0"/>
              <a:t>逆浸透膜</a:t>
            </a:r>
            <a:r>
              <a:rPr lang="en-US" altLang="ja-JP" sz="3600" b="1" dirty="0"/>
              <a:t>)</a:t>
            </a:r>
          </a:p>
        </p:txBody>
      </p:sp>
      <p:pic>
        <p:nvPicPr>
          <p:cNvPr id="264807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025" y="2746375"/>
            <a:ext cx="1835150"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8080" name="Text Box 16"/>
          <p:cNvSpPr txBox="1">
            <a:spLocks noChangeArrowheads="1"/>
          </p:cNvSpPr>
          <p:nvPr/>
        </p:nvSpPr>
        <p:spPr bwMode="auto">
          <a:xfrm>
            <a:off x="6888163" y="2432050"/>
            <a:ext cx="1643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Arial" pitchFamily="34" charset="0"/>
              </a:rPr>
              <a:t>Surface of ROM</a:t>
            </a:r>
          </a:p>
        </p:txBody>
      </p:sp>
      <p:sp>
        <p:nvSpPr>
          <p:cNvPr id="2648081" name="Line 17"/>
          <p:cNvSpPr>
            <a:spLocks noChangeShapeType="1"/>
          </p:cNvSpPr>
          <p:nvPr/>
        </p:nvSpPr>
        <p:spPr bwMode="auto">
          <a:xfrm>
            <a:off x="7848600" y="6381750"/>
            <a:ext cx="806450" cy="0"/>
          </a:xfrm>
          <a:prstGeom prst="line">
            <a:avLst/>
          </a:prstGeom>
          <a:noFill/>
          <a:ln w="1905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ja-JP" altLang="en-US"/>
          </a:p>
        </p:txBody>
      </p:sp>
      <p:sp>
        <p:nvSpPr>
          <p:cNvPr id="2648082" name="Text Box 18"/>
          <p:cNvSpPr txBox="1">
            <a:spLocks noChangeArrowheads="1"/>
          </p:cNvSpPr>
          <p:nvPr/>
        </p:nvSpPr>
        <p:spPr bwMode="auto">
          <a:xfrm>
            <a:off x="7991475" y="6094413"/>
            <a:ext cx="720725" cy="304800"/>
          </a:xfrm>
          <a:prstGeom prst="rect">
            <a:avLst/>
          </a:prstGeom>
          <a:noFill/>
          <a:ln>
            <a:noFill/>
          </a:ln>
          <a:effectLst/>
          <a:extLst>
            <a:ext uri="{909E8E84-426E-40DD-AFC4-6F175D3DCCD1}">
              <a14:hiddenFill xmlns:a14="http://schemas.microsoft.com/office/drawing/2010/main">
                <a:gradFill rotWithShape="0">
                  <a:gsLst>
                    <a:gs pos="0">
                      <a:srgbClr val="FFCCFF">
                        <a:gamma/>
                        <a:tint val="15294"/>
                        <a:invGamma/>
                      </a:srgbClr>
                    </a:gs>
                    <a:gs pos="100000">
                      <a:srgbClr val="FFCCFF"/>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spcBef>
                <a:spcPct val="50000"/>
              </a:spcBef>
              <a:buFont typeface="Wingdings" pitchFamily="2" charset="2"/>
              <a:buNone/>
            </a:pPr>
            <a:r>
              <a:rPr lang="en-US" altLang="ja-JP" sz="1400" b="1">
                <a:latin typeface="ＭＳ Ｐゴシック" pitchFamily="50" charset="-128"/>
              </a:rPr>
              <a:t>1nm</a:t>
            </a:r>
          </a:p>
        </p:txBody>
      </p:sp>
      <p:pic>
        <p:nvPicPr>
          <p:cNvPr id="2648083" name="Picture 19" descr="kankyou_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025" y="4852988"/>
            <a:ext cx="1871663" cy="1312862"/>
          </a:xfrm>
          <a:prstGeom prst="rect">
            <a:avLst/>
          </a:prstGeom>
          <a:noFill/>
          <a:extLst>
            <a:ext uri="{909E8E84-426E-40DD-AFC4-6F175D3DCCD1}">
              <a14:hiddenFill xmlns:a14="http://schemas.microsoft.com/office/drawing/2010/main">
                <a:solidFill>
                  <a:srgbClr val="FFFFFF"/>
                </a:solidFill>
              </a14:hiddenFill>
            </a:ext>
          </a:extLst>
        </p:spPr>
      </p:pic>
      <p:sp>
        <p:nvSpPr>
          <p:cNvPr id="2648084" name="Oval 20"/>
          <p:cNvSpPr>
            <a:spLocks noChangeArrowheads="1"/>
          </p:cNvSpPr>
          <p:nvPr/>
        </p:nvSpPr>
        <p:spPr bwMode="auto">
          <a:xfrm>
            <a:off x="7596188" y="3968750"/>
            <a:ext cx="360362" cy="35877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85" name="AutoShape 21"/>
          <p:cNvSpPr>
            <a:spLocks noChangeArrowheads="1"/>
          </p:cNvSpPr>
          <p:nvPr/>
        </p:nvSpPr>
        <p:spPr bwMode="auto">
          <a:xfrm>
            <a:off x="7559675" y="4437063"/>
            <a:ext cx="431800" cy="323850"/>
          </a:xfrm>
          <a:prstGeom prst="downArrow">
            <a:avLst>
              <a:gd name="adj1" fmla="val 36769"/>
              <a:gd name="adj2" fmla="val 59889"/>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648086" name="Text Box 22"/>
          <p:cNvSpPr txBox="1">
            <a:spLocks noChangeArrowheads="1"/>
          </p:cNvSpPr>
          <p:nvPr/>
        </p:nvSpPr>
        <p:spPr bwMode="auto">
          <a:xfrm>
            <a:off x="7989888" y="4406900"/>
            <a:ext cx="100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800">
                <a:latin typeface="Arial" pitchFamily="34" charset="0"/>
              </a:rPr>
              <a:t>Expand</a:t>
            </a:r>
          </a:p>
        </p:txBody>
      </p:sp>
      <p:sp>
        <p:nvSpPr>
          <p:cNvPr id="2648087" name="Text Box 23"/>
          <p:cNvSpPr txBox="1">
            <a:spLocks noChangeArrowheads="1"/>
          </p:cNvSpPr>
          <p:nvPr/>
        </p:nvSpPr>
        <p:spPr bwMode="auto">
          <a:xfrm>
            <a:off x="6899275" y="6140450"/>
            <a:ext cx="1006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a:latin typeface="Arial" pitchFamily="34" charset="0"/>
              </a:rPr>
              <a:t>(Image)</a:t>
            </a:r>
          </a:p>
        </p:txBody>
      </p:sp>
      <p:grpSp>
        <p:nvGrpSpPr>
          <p:cNvPr id="6" name="Group 24"/>
          <p:cNvGrpSpPr>
            <a:grpSpLocks/>
          </p:cNvGrpSpPr>
          <p:nvPr/>
        </p:nvGrpSpPr>
        <p:grpSpPr bwMode="auto">
          <a:xfrm>
            <a:off x="863600" y="2384425"/>
            <a:ext cx="5257800" cy="1965325"/>
            <a:chOff x="544" y="1570"/>
            <a:chExt cx="3312" cy="1238"/>
          </a:xfrm>
        </p:grpSpPr>
        <p:graphicFrame>
          <p:nvGraphicFramePr>
            <p:cNvPr id="2648089" name="Object 25"/>
            <p:cNvGraphicFramePr>
              <a:graphicFrameLocks noChangeAspect="1"/>
            </p:cNvGraphicFramePr>
            <p:nvPr/>
          </p:nvGraphicFramePr>
          <p:xfrm>
            <a:off x="984" y="1611"/>
            <a:ext cx="2081" cy="1030"/>
          </p:xfrm>
          <a:graphic>
            <a:graphicData uri="http://schemas.openxmlformats.org/presentationml/2006/ole">
              <mc:AlternateContent xmlns:mc="http://schemas.openxmlformats.org/markup-compatibility/2006">
                <mc:Choice xmlns:v="urn:schemas-microsoft-com:vml" Requires="v">
                  <p:oleObj spid="_x0000_s180244" name="ビットマップ イメージ" r:id="rId6" imgW="9163113" imgH="4609933" progId="PBrush">
                    <p:embed/>
                  </p:oleObj>
                </mc:Choice>
                <mc:Fallback>
                  <p:oleObj name="ビットマップ イメージ" r:id="rId6" imgW="9163113" imgH="4609933" progId="PBrush">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 y="1611"/>
                          <a:ext cx="2081" cy="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48090" name="Rectangle 26"/>
            <p:cNvSpPr>
              <a:spLocks noChangeAspect="1" noChangeArrowheads="1"/>
            </p:cNvSpPr>
            <p:nvPr/>
          </p:nvSpPr>
          <p:spPr bwMode="auto">
            <a:xfrm>
              <a:off x="2475" y="2387"/>
              <a:ext cx="3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solidFill>
                    <a:srgbClr val="FF0000"/>
                  </a:solidFill>
                </a:rPr>
                <a:t>ROM</a:t>
              </a:r>
            </a:p>
          </p:txBody>
        </p:sp>
        <p:sp>
          <p:nvSpPr>
            <p:cNvPr id="2648091" name="Rectangle 27"/>
            <p:cNvSpPr>
              <a:spLocks noChangeAspect="1" noChangeArrowheads="1"/>
            </p:cNvSpPr>
            <p:nvPr/>
          </p:nvSpPr>
          <p:spPr bwMode="auto">
            <a:xfrm>
              <a:off x="1418" y="2442"/>
              <a:ext cx="5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t>Raw water</a:t>
              </a:r>
            </a:p>
          </p:txBody>
        </p:sp>
        <p:sp>
          <p:nvSpPr>
            <p:cNvPr id="2648092" name="Rectangle 28"/>
            <p:cNvSpPr>
              <a:spLocks noChangeAspect="1" noChangeArrowheads="1"/>
            </p:cNvSpPr>
            <p:nvPr/>
          </p:nvSpPr>
          <p:spPr bwMode="auto">
            <a:xfrm>
              <a:off x="544" y="2333"/>
              <a:ext cx="5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t>Raw water</a:t>
              </a:r>
              <a:endParaRPr lang="ja-JP" altLang="en-US" sz="1400"/>
            </a:p>
          </p:txBody>
        </p:sp>
        <p:sp>
          <p:nvSpPr>
            <p:cNvPr id="2648093" name="Rectangle 29"/>
            <p:cNvSpPr>
              <a:spLocks noChangeAspect="1" noChangeArrowheads="1"/>
            </p:cNvSpPr>
            <p:nvPr/>
          </p:nvSpPr>
          <p:spPr bwMode="auto">
            <a:xfrm>
              <a:off x="1542" y="1616"/>
              <a:ext cx="7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t>Central Tube</a:t>
              </a:r>
            </a:p>
          </p:txBody>
        </p:sp>
        <p:sp>
          <p:nvSpPr>
            <p:cNvPr id="2648094" name="Rectangle 30"/>
            <p:cNvSpPr>
              <a:spLocks noChangeAspect="1" noChangeArrowheads="1"/>
            </p:cNvSpPr>
            <p:nvPr/>
          </p:nvSpPr>
          <p:spPr bwMode="auto">
            <a:xfrm>
              <a:off x="1835" y="2616"/>
              <a:ext cx="8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t>Filtered effluent</a:t>
              </a:r>
            </a:p>
          </p:txBody>
        </p:sp>
        <p:sp>
          <p:nvSpPr>
            <p:cNvPr id="2648095" name="Rectangle 31"/>
            <p:cNvSpPr>
              <a:spLocks noChangeArrowheads="1"/>
            </p:cNvSpPr>
            <p:nvPr/>
          </p:nvSpPr>
          <p:spPr bwMode="auto">
            <a:xfrm>
              <a:off x="1179" y="197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96" name="Rectangle 32"/>
            <p:cNvSpPr>
              <a:spLocks noChangeArrowheads="1"/>
            </p:cNvSpPr>
            <p:nvPr/>
          </p:nvSpPr>
          <p:spPr bwMode="auto">
            <a:xfrm rot="3600000" flipV="1">
              <a:off x="2400" y="2164"/>
              <a:ext cx="68"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97" name="Rectangle 33"/>
            <p:cNvSpPr>
              <a:spLocks noChangeArrowheads="1"/>
            </p:cNvSpPr>
            <p:nvPr/>
          </p:nvSpPr>
          <p:spPr bwMode="auto">
            <a:xfrm rot="3600000">
              <a:off x="2226" y="2526"/>
              <a:ext cx="156" cy="1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98" name="Rectangle 34"/>
            <p:cNvSpPr>
              <a:spLocks noChangeArrowheads="1"/>
            </p:cNvSpPr>
            <p:nvPr/>
          </p:nvSpPr>
          <p:spPr bwMode="auto">
            <a:xfrm rot="4200000">
              <a:off x="1020" y="2274"/>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099" name="Rectangle 35"/>
            <p:cNvSpPr>
              <a:spLocks noChangeArrowheads="1"/>
            </p:cNvSpPr>
            <p:nvPr/>
          </p:nvSpPr>
          <p:spPr bwMode="auto">
            <a:xfrm rot="3600000" flipV="1">
              <a:off x="1833" y="1733"/>
              <a:ext cx="68"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0" name="Line 36"/>
            <p:cNvSpPr>
              <a:spLocks noChangeShapeType="1"/>
            </p:cNvSpPr>
            <p:nvPr/>
          </p:nvSpPr>
          <p:spPr bwMode="auto">
            <a:xfrm>
              <a:off x="1837" y="1827"/>
              <a:ext cx="0" cy="318"/>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101" name="Rectangle 37"/>
            <p:cNvSpPr>
              <a:spLocks noChangeArrowheads="1"/>
            </p:cNvSpPr>
            <p:nvPr/>
          </p:nvSpPr>
          <p:spPr bwMode="auto">
            <a:xfrm>
              <a:off x="2835" y="1706"/>
              <a:ext cx="159" cy="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2" name="AutoShape 38"/>
            <p:cNvSpPr>
              <a:spLocks noChangeArrowheads="1"/>
            </p:cNvSpPr>
            <p:nvPr/>
          </p:nvSpPr>
          <p:spPr bwMode="auto">
            <a:xfrm rot="20400000">
              <a:off x="2822" y="1716"/>
              <a:ext cx="209" cy="96"/>
            </a:xfrm>
            <a:prstGeom prst="rightArrow">
              <a:avLst>
                <a:gd name="adj1" fmla="val 30287"/>
                <a:gd name="adj2" fmla="val 59386"/>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3" name="AutoShape 39"/>
            <p:cNvSpPr>
              <a:spLocks noChangeArrowheads="1"/>
            </p:cNvSpPr>
            <p:nvPr/>
          </p:nvSpPr>
          <p:spPr bwMode="auto">
            <a:xfrm rot="16200000">
              <a:off x="2049" y="2499"/>
              <a:ext cx="204" cy="45"/>
            </a:xfrm>
            <a:prstGeom prst="rightArrow">
              <a:avLst>
                <a:gd name="adj1" fmla="val 44852"/>
                <a:gd name="adj2" fmla="val 165005"/>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4" name="Line 40"/>
            <p:cNvSpPr>
              <a:spLocks noChangeShapeType="1"/>
            </p:cNvSpPr>
            <p:nvPr/>
          </p:nvSpPr>
          <p:spPr bwMode="auto">
            <a:xfrm rot="5700000" flipH="1">
              <a:off x="2364" y="2455"/>
              <a:ext cx="130" cy="6"/>
            </a:xfrm>
            <a:prstGeom prst="line">
              <a:avLst/>
            </a:prstGeom>
            <a:noFill/>
            <a:ln w="12700">
              <a:solidFill>
                <a:srgbClr val="00CC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105" name="Line 41"/>
            <p:cNvSpPr>
              <a:spLocks noChangeShapeType="1"/>
            </p:cNvSpPr>
            <p:nvPr/>
          </p:nvSpPr>
          <p:spPr bwMode="auto">
            <a:xfrm flipV="1">
              <a:off x="2358" y="2496"/>
              <a:ext cx="136" cy="46"/>
            </a:xfrm>
            <a:prstGeom prst="line">
              <a:avLst/>
            </a:prstGeom>
            <a:noFill/>
            <a:ln w="127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106" name="Line 42"/>
            <p:cNvSpPr>
              <a:spLocks noChangeShapeType="1"/>
            </p:cNvSpPr>
            <p:nvPr/>
          </p:nvSpPr>
          <p:spPr bwMode="auto">
            <a:xfrm rot="16200000">
              <a:off x="2312" y="2503"/>
              <a:ext cx="91" cy="0"/>
            </a:xfrm>
            <a:prstGeom prst="line">
              <a:avLst/>
            </a:prstGeom>
            <a:noFill/>
            <a:ln w="12700">
              <a:solidFill>
                <a:srgbClr val="00CC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107" name="Rectangle 43"/>
            <p:cNvSpPr>
              <a:spLocks noChangeArrowheads="1"/>
            </p:cNvSpPr>
            <p:nvPr/>
          </p:nvSpPr>
          <p:spPr bwMode="auto">
            <a:xfrm>
              <a:off x="2789" y="1615"/>
              <a:ext cx="91"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8" name="AutoShape 44"/>
            <p:cNvSpPr>
              <a:spLocks noChangeArrowheads="1"/>
            </p:cNvSpPr>
            <p:nvPr/>
          </p:nvSpPr>
          <p:spPr bwMode="auto">
            <a:xfrm rot="20400000">
              <a:off x="2832" y="1816"/>
              <a:ext cx="201" cy="92"/>
            </a:xfrm>
            <a:prstGeom prst="rightArrow">
              <a:avLst>
                <a:gd name="adj1" fmla="val 32185"/>
                <a:gd name="adj2" fmla="val 46133"/>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09" name="Rectangle 45"/>
            <p:cNvSpPr>
              <a:spLocks noChangeAspect="1" noChangeArrowheads="1"/>
            </p:cNvSpPr>
            <p:nvPr/>
          </p:nvSpPr>
          <p:spPr bwMode="auto">
            <a:xfrm>
              <a:off x="3016" y="1570"/>
              <a:ext cx="8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altLang="ja-JP" sz="1400"/>
                <a:t>Filtered effluent</a:t>
              </a:r>
              <a:endParaRPr lang="ja-JP" altLang="en-US" sz="1400"/>
            </a:p>
          </p:txBody>
        </p:sp>
        <p:sp>
          <p:nvSpPr>
            <p:cNvPr id="2648110" name="Rectangle 46"/>
            <p:cNvSpPr>
              <a:spLocks noChangeAspect="1" noChangeArrowheads="1"/>
            </p:cNvSpPr>
            <p:nvPr/>
          </p:nvSpPr>
          <p:spPr bwMode="auto">
            <a:xfrm>
              <a:off x="2993" y="1729"/>
              <a:ext cx="83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en-US" altLang="ja-JP" sz="1400"/>
                <a:t>Concentrated water</a:t>
              </a:r>
              <a:endParaRPr lang="ja-JP" altLang="en-US" sz="1400"/>
            </a:p>
          </p:txBody>
        </p:sp>
      </p:grpSp>
      <p:sp>
        <p:nvSpPr>
          <p:cNvPr id="2648111" name="Rectangle 47"/>
          <p:cNvSpPr>
            <a:spLocks noChangeArrowheads="1"/>
          </p:cNvSpPr>
          <p:nvPr/>
        </p:nvSpPr>
        <p:spPr bwMode="auto">
          <a:xfrm>
            <a:off x="2087563" y="5156200"/>
            <a:ext cx="2700337" cy="828675"/>
          </a:xfrm>
          <a:prstGeom prst="rect">
            <a:avLst/>
          </a:prstGeom>
          <a:noFill/>
          <a:ln w="57150">
            <a:solidFill>
              <a:srgbClr val="FFFF66"/>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2" name="Rectangle 48"/>
          <p:cNvSpPr>
            <a:spLocks noChangeArrowheads="1"/>
          </p:cNvSpPr>
          <p:nvPr/>
        </p:nvSpPr>
        <p:spPr bwMode="auto">
          <a:xfrm>
            <a:off x="2001838" y="5438775"/>
            <a:ext cx="2589212" cy="222250"/>
          </a:xfrm>
          <a:prstGeom prst="rect">
            <a:avLst/>
          </a:prstGeom>
          <a:noFill/>
          <a:ln w="38100">
            <a:solidFill>
              <a:schemeClr val="folHlink"/>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3" name="Rectangle 49"/>
          <p:cNvSpPr>
            <a:spLocks noChangeArrowheads="1"/>
          </p:cNvSpPr>
          <p:nvPr/>
        </p:nvSpPr>
        <p:spPr bwMode="auto">
          <a:xfrm>
            <a:off x="4692650" y="5445125"/>
            <a:ext cx="144463" cy="179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4" name="Text Box 50"/>
          <p:cNvSpPr txBox="1">
            <a:spLocks noChangeArrowheads="1"/>
          </p:cNvSpPr>
          <p:nvPr/>
        </p:nvSpPr>
        <p:spPr bwMode="auto">
          <a:xfrm>
            <a:off x="400050" y="4448175"/>
            <a:ext cx="598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rgbClr val="FF0000"/>
                </a:solidFill>
                <a:latin typeface="Arial" pitchFamily="34" charset="0"/>
              </a:rPr>
              <a:t>ROM</a:t>
            </a:r>
            <a:endParaRPr lang="ja-JP" altLang="en-US" sz="1400">
              <a:solidFill>
                <a:srgbClr val="FF0000"/>
              </a:solidFill>
              <a:latin typeface="Arial" pitchFamily="34" charset="0"/>
            </a:endParaRPr>
          </a:p>
        </p:txBody>
      </p:sp>
      <p:sp>
        <p:nvSpPr>
          <p:cNvPr id="2648115" name="Oval 51"/>
          <p:cNvSpPr>
            <a:spLocks noChangeArrowheads="1"/>
          </p:cNvSpPr>
          <p:nvPr/>
        </p:nvSpPr>
        <p:spPr bwMode="auto">
          <a:xfrm rot="5400000">
            <a:off x="2966244" y="5214144"/>
            <a:ext cx="60325" cy="58737"/>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6" name="Oval 52"/>
          <p:cNvSpPr>
            <a:spLocks noChangeArrowheads="1"/>
          </p:cNvSpPr>
          <p:nvPr/>
        </p:nvSpPr>
        <p:spPr bwMode="auto">
          <a:xfrm rot="5400000">
            <a:off x="2851150" y="6189663"/>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7" name="Oval 53"/>
          <p:cNvSpPr>
            <a:spLocks noChangeAspect="1" noChangeArrowheads="1"/>
          </p:cNvSpPr>
          <p:nvPr/>
        </p:nvSpPr>
        <p:spPr bwMode="auto">
          <a:xfrm rot="5400000">
            <a:off x="2457451" y="469106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8" name="Oval 54"/>
          <p:cNvSpPr>
            <a:spLocks noChangeArrowheads="1"/>
          </p:cNvSpPr>
          <p:nvPr/>
        </p:nvSpPr>
        <p:spPr bwMode="auto">
          <a:xfrm rot="5400000">
            <a:off x="3113088" y="4719638"/>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19" name="Oval 55"/>
          <p:cNvSpPr>
            <a:spLocks noChangeAspect="1" noChangeArrowheads="1"/>
          </p:cNvSpPr>
          <p:nvPr/>
        </p:nvSpPr>
        <p:spPr bwMode="auto">
          <a:xfrm rot="5400000">
            <a:off x="2400301" y="580231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0" name="Oval 56"/>
          <p:cNvSpPr>
            <a:spLocks noChangeAspect="1" noChangeArrowheads="1"/>
          </p:cNvSpPr>
          <p:nvPr/>
        </p:nvSpPr>
        <p:spPr bwMode="auto">
          <a:xfrm rot="5400000">
            <a:off x="3192462" y="57308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1" name="Oval 57"/>
          <p:cNvSpPr>
            <a:spLocks noChangeArrowheads="1"/>
          </p:cNvSpPr>
          <p:nvPr/>
        </p:nvSpPr>
        <p:spPr bwMode="auto">
          <a:xfrm rot="5400000">
            <a:off x="3598863" y="4621213"/>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2" name="AutoShape 58"/>
          <p:cNvSpPr>
            <a:spLocks noChangeArrowheads="1"/>
          </p:cNvSpPr>
          <p:nvPr/>
        </p:nvSpPr>
        <p:spPr bwMode="auto">
          <a:xfrm>
            <a:off x="5068888" y="5322888"/>
            <a:ext cx="460375" cy="431800"/>
          </a:xfrm>
          <a:prstGeom prst="rightArrow">
            <a:avLst>
              <a:gd name="adj1" fmla="val 44852"/>
              <a:gd name="adj2" fmla="val 38807"/>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3" name="Oval 59"/>
          <p:cNvSpPr>
            <a:spLocks noChangeArrowheads="1"/>
          </p:cNvSpPr>
          <p:nvPr/>
        </p:nvSpPr>
        <p:spPr bwMode="auto">
          <a:xfrm rot="5400000">
            <a:off x="3792538" y="6230938"/>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4" name="Oval 60"/>
          <p:cNvSpPr>
            <a:spLocks noChangeAspect="1" noChangeArrowheads="1"/>
          </p:cNvSpPr>
          <p:nvPr/>
        </p:nvSpPr>
        <p:spPr bwMode="auto">
          <a:xfrm rot="5400000">
            <a:off x="3905250" y="4884738"/>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5" name="Oval 61"/>
          <p:cNvSpPr>
            <a:spLocks noChangeAspect="1" noChangeArrowheads="1"/>
          </p:cNvSpPr>
          <p:nvPr/>
        </p:nvSpPr>
        <p:spPr bwMode="auto">
          <a:xfrm rot="5400000">
            <a:off x="3157538" y="6157913"/>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6" name="Oval 62"/>
          <p:cNvSpPr>
            <a:spLocks noChangeAspect="1" noChangeArrowheads="1"/>
          </p:cNvSpPr>
          <p:nvPr/>
        </p:nvSpPr>
        <p:spPr bwMode="auto">
          <a:xfrm rot="5400000">
            <a:off x="3551238" y="62341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7" name="Oval 63"/>
          <p:cNvSpPr>
            <a:spLocks noChangeAspect="1" noChangeArrowheads="1"/>
          </p:cNvSpPr>
          <p:nvPr/>
        </p:nvSpPr>
        <p:spPr bwMode="auto">
          <a:xfrm rot="5400000">
            <a:off x="2168526" y="580866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8" name="Oval 64"/>
          <p:cNvSpPr>
            <a:spLocks noChangeAspect="1" noChangeArrowheads="1"/>
          </p:cNvSpPr>
          <p:nvPr/>
        </p:nvSpPr>
        <p:spPr bwMode="auto">
          <a:xfrm rot="5400000">
            <a:off x="2792412" y="46894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29" name="Rectangle 65"/>
          <p:cNvSpPr>
            <a:spLocks noChangeArrowheads="1"/>
          </p:cNvSpPr>
          <p:nvPr/>
        </p:nvSpPr>
        <p:spPr bwMode="auto">
          <a:xfrm>
            <a:off x="4308475" y="5456238"/>
            <a:ext cx="363538" cy="179387"/>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0" name="Oval 66"/>
          <p:cNvSpPr>
            <a:spLocks noChangeAspect="1" noChangeArrowheads="1"/>
          </p:cNvSpPr>
          <p:nvPr/>
        </p:nvSpPr>
        <p:spPr bwMode="auto">
          <a:xfrm rot="5400000">
            <a:off x="4257675" y="5483225"/>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1" name="Oval 67"/>
          <p:cNvSpPr>
            <a:spLocks noChangeAspect="1" noChangeArrowheads="1"/>
          </p:cNvSpPr>
          <p:nvPr/>
        </p:nvSpPr>
        <p:spPr bwMode="auto">
          <a:xfrm rot="5400000">
            <a:off x="3141663" y="63833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2" name="Oval 68"/>
          <p:cNvSpPr>
            <a:spLocks noChangeAspect="1" noChangeArrowheads="1"/>
          </p:cNvSpPr>
          <p:nvPr/>
        </p:nvSpPr>
        <p:spPr bwMode="auto">
          <a:xfrm rot="5400000">
            <a:off x="3717926" y="573563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3" name="Oval 69"/>
          <p:cNvSpPr>
            <a:spLocks noChangeAspect="1" noChangeArrowheads="1"/>
          </p:cNvSpPr>
          <p:nvPr/>
        </p:nvSpPr>
        <p:spPr bwMode="auto">
          <a:xfrm rot="5400000">
            <a:off x="2768600" y="6096000"/>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4" name="Oval 70"/>
          <p:cNvSpPr>
            <a:spLocks noChangeAspect="1" noChangeArrowheads="1"/>
          </p:cNvSpPr>
          <p:nvPr/>
        </p:nvSpPr>
        <p:spPr bwMode="auto">
          <a:xfrm rot="5400000">
            <a:off x="3705226" y="530383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5" name="Oval 71"/>
          <p:cNvSpPr>
            <a:spLocks noChangeAspect="1" noChangeArrowheads="1"/>
          </p:cNvSpPr>
          <p:nvPr/>
        </p:nvSpPr>
        <p:spPr bwMode="auto">
          <a:xfrm rot="5400000">
            <a:off x="3335337" y="52387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6" name="Oval 72"/>
          <p:cNvSpPr>
            <a:spLocks noChangeAspect="1" noChangeArrowheads="1"/>
          </p:cNvSpPr>
          <p:nvPr/>
        </p:nvSpPr>
        <p:spPr bwMode="auto">
          <a:xfrm rot="5400000">
            <a:off x="2349500" y="6096000"/>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7" name="Oval 73"/>
          <p:cNvSpPr>
            <a:spLocks noChangeAspect="1" noChangeArrowheads="1"/>
          </p:cNvSpPr>
          <p:nvPr/>
        </p:nvSpPr>
        <p:spPr bwMode="auto">
          <a:xfrm rot="5400000">
            <a:off x="2903538" y="49387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8" name="Oval 74"/>
          <p:cNvSpPr>
            <a:spLocks noChangeAspect="1" noChangeArrowheads="1"/>
          </p:cNvSpPr>
          <p:nvPr/>
        </p:nvSpPr>
        <p:spPr bwMode="auto">
          <a:xfrm rot="5400000">
            <a:off x="4271962" y="50101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39" name="Oval 75"/>
          <p:cNvSpPr>
            <a:spLocks noChangeAspect="1" noChangeArrowheads="1"/>
          </p:cNvSpPr>
          <p:nvPr/>
        </p:nvSpPr>
        <p:spPr bwMode="auto">
          <a:xfrm rot="5400000">
            <a:off x="2984501" y="551973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0" name="Oval 76"/>
          <p:cNvSpPr>
            <a:spLocks noChangeAspect="1" noChangeArrowheads="1"/>
          </p:cNvSpPr>
          <p:nvPr/>
        </p:nvSpPr>
        <p:spPr bwMode="auto">
          <a:xfrm rot="5400000">
            <a:off x="4181476" y="556736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1" name="Oval 77"/>
          <p:cNvSpPr>
            <a:spLocks noChangeAspect="1" noChangeArrowheads="1"/>
          </p:cNvSpPr>
          <p:nvPr/>
        </p:nvSpPr>
        <p:spPr bwMode="auto">
          <a:xfrm rot="5400000">
            <a:off x="4487863" y="63579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2" name="Oval 78"/>
          <p:cNvSpPr>
            <a:spLocks noChangeAspect="1" noChangeArrowheads="1"/>
          </p:cNvSpPr>
          <p:nvPr/>
        </p:nvSpPr>
        <p:spPr bwMode="auto">
          <a:xfrm rot="5400000">
            <a:off x="4005262" y="609600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3" name="Oval 79"/>
          <p:cNvSpPr>
            <a:spLocks noChangeAspect="1" noChangeArrowheads="1"/>
          </p:cNvSpPr>
          <p:nvPr/>
        </p:nvSpPr>
        <p:spPr bwMode="auto">
          <a:xfrm rot="5400000">
            <a:off x="4208462" y="62039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4" name="Oval 80"/>
          <p:cNvSpPr>
            <a:spLocks noChangeAspect="1" noChangeArrowheads="1"/>
          </p:cNvSpPr>
          <p:nvPr/>
        </p:nvSpPr>
        <p:spPr bwMode="auto">
          <a:xfrm rot="5400000">
            <a:off x="2060576" y="49799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5" name="Oval 81"/>
          <p:cNvSpPr>
            <a:spLocks noChangeAspect="1" noChangeArrowheads="1"/>
          </p:cNvSpPr>
          <p:nvPr/>
        </p:nvSpPr>
        <p:spPr bwMode="auto">
          <a:xfrm rot="5400000">
            <a:off x="2349500" y="5483225"/>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6" name="Oval 82"/>
          <p:cNvSpPr>
            <a:spLocks noChangeAspect="1" noChangeArrowheads="1"/>
          </p:cNvSpPr>
          <p:nvPr/>
        </p:nvSpPr>
        <p:spPr bwMode="auto">
          <a:xfrm rot="5400000">
            <a:off x="4402137" y="523240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7" name="Oval 83"/>
          <p:cNvSpPr>
            <a:spLocks noChangeAspect="1" noChangeArrowheads="1"/>
          </p:cNvSpPr>
          <p:nvPr/>
        </p:nvSpPr>
        <p:spPr bwMode="auto">
          <a:xfrm rot="5400000">
            <a:off x="2894013" y="58150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8" name="Oval 84"/>
          <p:cNvSpPr>
            <a:spLocks noChangeAspect="1" noChangeArrowheads="1"/>
          </p:cNvSpPr>
          <p:nvPr/>
        </p:nvSpPr>
        <p:spPr bwMode="auto">
          <a:xfrm rot="5400000">
            <a:off x="2390776" y="52593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49" name="Oval 85"/>
          <p:cNvSpPr>
            <a:spLocks noChangeAspect="1" noChangeArrowheads="1"/>
          </p:cNvSpPr>
          <p:nvPr/>
        </p:nvSpPr>
        <p:spPr bwMode="auto">
          <a:xfrm rot="5400000">
            <a:off x="3182937" y="53117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0" name="Oval 86"/>
          <p:cNvSpPr>
            <a:spLocks noChangeAspect="1" noChangeArrowheads="1"/>
          </p:cNvSpPr>
          <p:nvPr/>
        </p:nvSpPr>
        <p:spPr bwMode="auto">
          <a:xfrm rot="5400000">
            <a:off x="4113213" y="469106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1" name="Oval 87"/>
          <p:cNvSpPr>
            <a:spLocks noChangeAspect="1" noChangeArrowheads="1"/>
          </p:cNvSpPr>
          <p:nvPr/>
        </p:nvSpPr>
        <p:spPr bwMode="auto">
          <a:xfrm rot="5400000">
            <a:off x="3176587" y="51244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2" name="Oval 88"/>
          <p:cNvSpPr>
            <a:spLocks noChangeAspect="1" noChangeArrowheads="1"/>
          </p:cNvSpPr>
          <p:nvPr/>
        </p:nvSpPr>
        <p:spPr bwMode="auto">
          <a:xfrm rot="5400000">
            <a:off x="3494088" y="55006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3" name="Oval 89"/>
          <p:cNvSpPr>
            <a:spLocks noChangeAspect="1" noChangeArrowheads="1"/>
          </p:cNvSpPr>
          <p:nvPr/>
        </p:nvSpPr>
        <p:spPr bwMode="auto">
          <a:xfrm rot="5400000">
            <a:off x="2241551" y="573563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4" name="Oval 90"/>
          <p:cNvSpPr>
            <a:spLocks noChangeAspect="1" noChangeArrowheads="1"/>
          </p:cNvSpPr>
          <p:nvPr/>
        </p:nvSpPr>
        <p:spPr bwMode="auto">
          <a:xfrm rot="5400000">
            <a:off x="2835276" y="53228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5" name="Oval 91"/>
          <p:cNvSpPr>
            <a:spLocks noChangeAspect="1" noChangeArrowheads="1"/>
          </p:cNvSpPr>
          <p:nvPr/>
        </p:nvSpPr>
        <p:spPr bwMode="auto">
          <a:xfrm rot="5400000">
            <a:off x="3933825" y="4727575"/>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6" name="Oval 92"/>
          <p:cNvSpPr>
            <a:spLocks noChangeAspect="1" noChangeArrowheads="1"/>
          </p:cNvSpPr>
          <p:nvPr/>
        </p:nvSpPr>
        <p:spPr bwMode="auto">
          <a:xfrm rot="5400000">
            <a:off x="4186238" y="51958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7" name="Oval 93"/>
          <p:cNvSpPr>
            <a:spLocks noChangeAspect="1" noChangeArrowheads="1"/>
          </p:cNvSpPr>
          <p:nvPr/>
        </p:nvSpPr>
        <p:spPr bwMode="auto">
          <a:xfrm rot="5400000">
            <a:off x="4481513" y="55514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8" name="Oval 94"/>
          <p:cNvSpPr>
            <a:spLocks noChangeAspect="1" noChangeArrowheads="1"/>
          </p:cNvSpPr>
          <p:nvPr/>
        </p:nvSpPr>
        <p:spPr bwMode="auto">
          <a:xfrm rot="5400000">
            <a:off x="2408238" y="55197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59" name="Oval 95"/>
          <p:cNvSpPr>
            <a:spLocks noChangeAspect="1" noChangeArrowheads="1"/>
          </p:cNvSpPr>
          <p:nvPr/>
        </p:nvSpPr>
        <p:spPr bwMode="auto">
          <a:xfrm rot="5400000">
            <a:off x="2722563" y="52689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0" name="Oval 96"/>
          <p:cNvSpPr>
            <a:spLocks noChangeAspect="1" noChangeArrowheads="1"/>
          </p:cNvSpPr>
          <p:nvPr/>
        </p:nvSpPr>
        <p:spPr bwMode="auto">
          <a:xfrm rot="5400000">
            <a:off x="2960688" y="57483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1" name="Oval 97"/>
          <p:cNvSpPr>
            <a:spLocks noChangeAspect="1" noChangeArrowheads="1"/>
          </p:cNvSpPr>
          <p:nvPr/>
        </p:nvSpPr>
        <p:spPr bwMode="auto">
          <a:xfrm rot="5400000">
            <a:off x="2238376" y="524986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2" name="Oval 98"/>
          <p:cNvSpPr>
            <a:spLocks noChangeAspect="1" noChangeArrowheads="1"/>
          </p:cNvSpPr>
          <p:nvPr/>
        </p:nvSpPr>
        <p:spPr bwMode="auto">
          <a:xfrm rot="5400000">
            <a:off x="2606676" y="54752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3" name="Oval 99"/>
          <p:cNvSpPr>
            <a:spLocks noChangeAspect="1" noChangeArrowheads="1"/>
          </p:cNvSpPr>
          <p:nvPr/>
        </p:nvSpPr>
        <p:spPr bwMode="auto">
          <a:xfrm rot="5400000">
            <a:off x="3398837" y="55276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4" name="Oval 100"/>
          <p:cNvSpPr>
            <a:spLocks noChangeAspect="1" noChangeArrowheads="1"/>
          </p:cNvSpPr>
          <p:nvPr/>
        </p:nvSpPr>
        <p:spPr bwMode="auto">
          <a:xfrm rot="5400000">
            <a:off x="2455862" y="57181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5" name="Oval 101"/>
          <p:cNvSpPr>
            <a:spLocks noChangeAspect="1" noChangeArrowheads="1"/>
          </p:cNvSpPr>
          <p:nvPr/>
        </p:nvSpPr>
        <p:spPr bwMode="auto">
          <a:xfrm rot="5400000">
            <a:off x="2665412" y="627380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6" name="Oval 102"/>
          <p:cNvSpPr>
            <a:spLocks noChangeAspect="1" noChangeArrowheads="1"/>
          </p:cNvSpPr>
          <p:nvPr/>
        </p:nvSpPr>
        <p:spPr bwMode="auto">
          <a:xfrm rot="5400000">
            <a:off x="3157538" y="555466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7" name="Oval 103"/>
          <p:cNvSpPr>
            <a:spLocks noChangeAspect="1" noChangeArrowheads="1"/>
          </p:cNvSpPr>
          <p:nvPr/>
        </p:nvSpPr>
        <p:spPr bwMode="auto">
          <a:xfrm rot="5400000">
            <a:off x="3767137" y="61372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8" name="Oval 104"/>
          <p:cNvSpPr>
            <a:spLocks noChangeAspect="1" noChangeArrowheads="1"/>
          </p:cNvSpPr>
          <p:nvPr/>
        </p:nvSpPr>
        <p:spPr bwMode="auto">
          <a:xfrm rot="5400000">
            <a:off x="3095625" y="5892800"/>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69" name="Oval 105"/>
          <p:cNvSpPr>
            <a:spLocks noChangeAspect="1" noChangeArrowheads="1"/>
          </p:cNvSpPr>
          <p:nvPr/>
        </p:nvSpPr>
        <p:spPr bwMode="auto">
          <a:xfrm rot="5400000">
            <a:off x="3325813" y="62468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0" name="Oval 106"/>
          <p:cNvSpPr>
            <a:spLocks noChangeAspect="1" noChangeArrowheads="1"/>
          </p:cNvSpPr>
          <p:nvPr/>
        </p:nvSpPr>
        <p:spPr bwMode="auto">
          <a:xfrm rot="5400000">
            <a:off x="2822576" y="56911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1" name="Oval 107"/>
          <p:cNvSpPr>
            <a:spLocks noChangeAspect="1" noChangeArrowheads="1"/>
          </p:cNvSpPr>
          <p:nvPr/>
        </p:nvSpPr>
        <p:spPr bwMode="auto">
          <a:xfrm rot="5400000">
            <a:off x="4005262" y="52863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2" name="Oval 108"/>
          <p:cNvSpPr>
            <a:spLocks noChangeAspect="1" noChangeArrowheads="1"/>
          </p:cNvSpPr>
          <p:nvPr/>
        </p:nvSpPr>
        <p:spPr bwMode="auto">
          <a:xfrm rot="5400000">
            <a:off x="3468688" y="47894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3" name="Oval 109"/>
          <p:cNvSpPr>
            <a:spLocks noChangeAspect="1" noChangeArrowheads="1"/>
          </p:cNvSpPr>
          <p:nvPr/>
        </p:nvSpPr>
        <p:spPr bwMode="auto">
          <a:xfrm rot="5400000">
            <a:off x="3983037" y="57435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4" name="Oval 110"/>
          <p:cNvSpPr>
            <a:spLocks noChangeAspect="1" noChangeArrowheads="1"/>
          </p:cNvSpPr>
          <p:nvPr/>
        </p:nvSpPr>
        <p:spPr bwMode="auto">
          <a:xfrm rot="5400000">
            <a:off x="3038476" y="52974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5" name="Oval 111"/>
          <p:cNvSpPr>
            <a:spLocks noChangeAspect="1" noChangeArrowheads="1"/>
          </p:cNvSpPr>
          <p:nvPr/>
        </p:nvSpPr>
        <p:spPr bwMode="auto">
          <a:xfrm rot="5400000">
            <a:off x="3830637" y="53498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6" name="Oval 112"/>
          <p:cNvSpPr>
            <a:spLocks noChangeAspect="1" noChangeArrowheads="1"/>
          </p:cNvSpPr>
          <p:nvPr/>
        </p:nvSpPr>
        <p:spPr bwMode="auto">
          <a:xfrm rot="5400000">
            <a:off x="2901950" y="4708525"/>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7" name="Oval 113"/>
          <p:cNvSpPr>
            <a:spLocks noChangeAspect="1" noChangeArrowheads="1"/>
          </p:cNvSpPr>
          <p:nvPr/>
        </p:nvSpPr>
        <p:spPr bwMode="auto">
          <a:xfrm rot="5400000">
            <a:off x="2540000" y="4870450"/>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8" name="Oval 114"/>
          <p:cNvSpPr>
            <a:spLocks noChangeAspect="1" noChangeArrowheads="1"/>
          </p:cNvSpPr>
          <p:nvPr/>
        </p:nvSpPr>
        <p:spPr bwMode="auto">
          <a:xfrm rot="5400000">
            <a:off x="3373438" y="6373813"/>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79" name="Oval 115"/>
          <p:cNvSpPr>
            <a:spLocks noChangeAspect="1" noChangeArrowheads="1"/>
          </p:cNvSpPr>
          <p:nvPr/>
        </p:nvSpPr>
        <p:spPr bwMode="auto">
          <a:xfrm rot="5400000">
            <a:off x="4251325" y="6348413"/>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0" name="Oval 116"/>
          <p:cNvSpPr>
            <a:spLocks noChangeAspect="1" noChangeArrowheads="1"/>
          </p:cNvSpPr>
          <p:nvPr/>
        </p:nvSpPr>
        <p:spPr bwMode="auto">
          <a:xfrm rot="5400000">
            <a:off x="4441825" y="6129338"/>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1" name="Oval 117"/>
          <p:cNvSpPr>
            <a:spLocks noChangeAspect="1" noChangeArrowheads="1"/>
          </p:cNvSpPr>
          <p:nvPr/>
        </p:nvSpPr>
        <p:spPr bwMode="auto">
          <a:xfrm rot="5400000">
            <a:off x="2281238" y="4832350"/>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2" name="Oval 118"/>
          <p:cNvSpPr>
            <a:spLocks noChangeArrowheads="1"/>
          </p:cNvSpPr>
          <p:nvPr/>
        </p:nvSpPr>
        <p:spPr bwMode="auto">
          <a:xfrm rot="5400000">
            <a:off x="4115594" y="4869657"/>
            <a:ext cx="60325" cy="58737"/>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3" name="Oval 119"/>
          <p:cNvSpPr>
            <a:spLocks noChangeAspect="1" noChangeArrowheads="1"/>
          </p:cNvSpPr>
          <p:nvPr/>
        </p:nvSpPr>
        <p:spPr bwMode="auto">
          <a:xfrm rot="5400000">
            <a:off x="2805112" y="588010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4" name="Oval 120"/>
          <p:cNvSpPr>
            <a:spLocks noChangeAspect="1" noChangeArrowheads="1"/>
          </p:cNvSpPr>
          <p:nvPr/>
        </p:nvSpPr>
        <p:spPr bwMode="auto">
          <a:xfrm rot="5400000">
            <a:off x="2613025" y="5346700"/>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5" name="Oval 121"/>
          <p:cNvSpPr>
            <a:spLocks noChangeAspect="1" noChangeArrowheads="1"/>
          </p:cNvSpPr>
          <p:nvPr/>
        </p:nvSpPr>
        <p:spPr bwMode="auto">
          <a:xfrm rot="5400000">
            <a:off x="4195762" y="57816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6" name="Oval 122"/>
          <p:cNvSpPr>
            <a:spLocks noChangeAspect="1" noChangeArrowheads="1"/>
          </p:cNvSpPr>
          <p:nvPr/>
        </p:nvSpPr>
        <p:spPr bwMode="auto">
          <a:xfrm rot="5400000">
            <a:off x="4064001" y="595153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7" name="Oval 123"/>
          <p:cNvSpPr>
            <a:spLocks noChangeAspect="1" noChangeArrowheads="1"/>
          </p:cNvSpPr>
          <p:nvPr/>
        </p:nvSpPr>
        <p:spPr bwMode="auto">
          <a:xfrm rot="5400000">
            <a:off x="2709863" y="49799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8" name="Oval 124"/>
          <p:cNvSpPr>
            <a:spLocks noChangeAspect="1" noChangeArrowheads="1"/>
          </p:cNvSpPr>
          <p:nvPr/>
        </p:nvSpPr>
        <p:spPr bwMode="auto">
          <a:xfrm rot="5400000">
            <a:off x="4329113" y="58435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89" name="Oval 125"/>
          <p:cNvSpPr>
            <a:spLocks noChangeAspect="1" noChangeArrowheads="1"/>
          </p:cNvSpPr>
          <p:nvPr/>
        </p:nvSpPr>
        <p:spPr bwMode="auto">
          <a:xfrm rot="5400000">
            <a:off x="2919413" y="61071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0" name="Oval 126"/>
          <p:cNvSpPr>
            <a:spLocks noChangeAspect="1" noChangeArrowheads="1"/>
          </p:cNvSpPr>
          <p:nvPr/>
        </p:nvSpPr>
        <p:spPr bwMode="auto">
          <a:xfrm rot="5400000">
            <a:off x="3519488" y="57927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1" name="Oval 127"/>
          <p:cNvSpPr>
            <a:spLocks noChangeAspect="1" noChangeArrowheads="1"/>
          </p:cNvSpPr>
          <p:nvPr/>
        </p:nvSpPr>
        <p:spPr bwMode="auto">
          <a:xfrm rot="5400000">
            <a:off x="3303588" y="58435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2" name="Oval 128"/>
          <p:cNvSpPr>
            <a:spLocks noChangeAspect="1" noChangeArrowheads="1"/>
          </p:cNvSpPr>
          <p:nvPr/>
        </p:nvSpPr>
        <p:spPr bwMode="auto">
          <a:xfrm rot="5400000">
            <a:off x="4157662" y="53244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3" name="Oval 129"/>
          <p:cNvSpPr>
            <a:spLocks noChangeAspect="1" noChangeArrowheads="1"/>
          </p:cNvSpPr>
          <p:nvPr/>
        </p:nvSpPr>
        <p:spPr bwMode="auto">
          <a:xfrm rot="5400000">
            <a:off x="4052887" y="581342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4" name="Oval 130"/>
          <p:cNvSpPr>
            <a:spLocks noChangeAspect="1" noChangeArrowheads="1"/>
          </p:cNvSpPr>
          <p:nvPr/>
        </p:nvSpPr>
        <p:spPr bwMode="auto">
          <a:xfrm rot="5400000">
            <a:off x="2589212" y="638492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5" name="Oval 131"/>
          <p:cNvSpPr>
            <a:spLocks noChangeAspect="1" noChangeArrowheads="1"/>
          </p:cNvSpPr>
          <p:nvPr/>
        </p:nvSpPr>
        <p:spPr bwMode="auto">
          <a:xfrm rot="5400000">
            <a:off x="3424237" y="58197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6" name="Oval 132"/>
          <p:cNvSpPr>
            <a:spLocks noChangeAspect="1" noChangeArrowheads="1"/>
          </p:cNvSpPr>
          <p:nvPr/>
        </p:nvSpPr>
        <p:spPr bwMode="auto">
          <a:xfrm rot="5400000">
            <a:off x="3416301" y="49799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7" name="Oval 133"/>
          <p:cNvSpPr>
            <a:spLocks noChangeAspect="1" noChangeArrowheads="1"/>
          </p:cNvSpPr>
          <p:nvPr/>
        </p:nvSpPr>
        <p:spPr bwMode="auto">
          <a:xfrm rot="5400000">
            <a:off x="3073401" y="613251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8" name="Oval 134"/>
          <p:cNvSpPr>
            <a:spLocks noChangeAspect="1" noChangeArrowheads="1"/>
          </p:cNvSpPr>
          <p:nvPr/>
        </p:nvSpPr>
        <p:spPr bwMode="auto">
          <a:xfrm rot="5400000">
            <a:off x="3856037" y="58229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199" name="Oval 135"/>
          <p:cNvSpPr>
            <a:spLocks noChangeAspect="1" noChangeArrowheads="1"/>
          </p:cNvSpPr>
          <p:nvPr/>
        </p:nvSpPr>
        <p:spPr bwMode="auto">
          <a:xfrm rot="5400000">
            <a:off x="3652838" y="58404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0" name="Oval 136"/>
          <p:cNvSpPr>
            <a:spLocks noChangeAspect="1" noChangeArrowheads="1"/>
          </p:cNvSpPr>
          <p:nvPr/>
        </p:nvSpPr>
        <p:spPr bwMode="auto">
          <a:xfrm rot="5400000">
            <a:off x="4676775" y="6311900"/>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1" name="Oval 137"/>
          <p:cNvSpPr>
            <a:spLocks noChangeAspect="1" noChangeArrowheads="1"/>
          </p:cNvSpPr>
          <p:nvPr/>
        </p:nvSpPr>
        <p:spPr bwMode="auto">
          <a:xfrm rot="5400000">
            <a:off x="3975100" y="5527675"/>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2" name="Oval 138"/>
          <p:cNvSpPr>
            <a:spLocks noChangeAspect="1" noChangeArrowheads="1"/>
          </p:cNvSpPr>
          <p:nvPr/>
        </p:nvSpPr>
        <p:spPr bwMode="auto">
          <a:xfrm rot="5400000">
            <a:off x="3254376" y="5513387"/>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3" name="Oval 139"/>
          <p:cNvSpPr>
            <a:spLocks noChangeAspect="1" noChangeArrowheads="1"/>
          </p:cNvSpPr>
          <p:nvPr/>
        </p:nvSpPr>
        <p:spPr bwMode="auto">
          <a:xfrm rot="5400000">
            <a:off x="4046537" y="55657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4" name="Oval 140"/>
          <p:cNvSpPr>
            <a:spLocks noChangeAspect="1" noChangeArrowheads="1"/>
          </p:cNvSpPr>
          <p:nvPr/>
        </p:nvSpPr>
        <p:spPr bwMode="auto">
          <a:xfrm rot="5400000">
            <a:off x="4373562" y="55403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5" name="Oval 141"/>
          <p:cNvSpPr>
            <a:spLocks noChangeAspect="1" noChangeArrowheads="1"/>
          </p:cNvSpPr>
          <p:nvPr/>
        </p:nvSpPr>
        <p:spPr bwMode="auto">
          <a:xfrm rot="5400000">
            <a:off x="4271962" y="5010151"/>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6" name="Oval 142"/>
          <p:cNvSpPr>
            <a:spLocks noChangeAspect="1" noChangeArrowheads="1"/>
          </p:cNvSpPr>
          <p:nvPr/>
        </p:nvSpPr>
        <p:spPr bwMode="auto">
          <a:xfrm rot="5400000">
            <a:off x="4022725" y="5051425"/>
            <a:ext cx="61913"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7" name="Oval 143"/>
          <p:cNvSpPr>
            <a:spLocks noChangeAspect="1" noChangeArrowheads="1"/>
          </p:cNvSpPr>
          <p:nvPr/>
        </p:nvSpPr>
        <p:spPr bwMode="auto">
          <a:xfrm rot="5400000">
            <a:off x="3767138" y="5192713"/>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08" name="Text Box 144"/>
          <p:cNvSpPr txBox="1">
            <a:spLocks noChangeArrowheads="1"/>
          </p:cNvSpPr>
          <p:nvPr/>
        </p:nvSpPr>
        <p:spPr bwMode="auto">
          <a:xfrm>
            <a:off x="363538" y="5403850"/>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Raw water</a:t>
            </a:r>
          </a:p>
        </p:txBody>
      </p:sp>
      <p:grpSp>
        <p:nvGrpSpPr>
          <p:cNvPr id="7" name="Group 145"/>
          <p:cNvGrpSpPr>
            <a:grpSpLocks/>
          </p:cNvGrpSpPr>
          <p:nvPr/>
        </p:nvGrpSpPr>
        <p:grpSpPr bwMode="auto">
          <a:xfrm>
            <a:off x="2617788" y="5429250"/>
            <a:ext cx="323850" cy="735013"/>
            <a:chOff x="2360" y="2047"/>
            <a:chExt cx="297" cy="463"/>
          </a:xfrm>
        </p:grpSpPr>
        <p:sp>
          <p:nvSpPr>
            <p:cNvPr id="2648210" name="AutoShape 146"/>
            <p:cNvSpPr>
              <a:spLocks noChangeArrowheads="1"/>
            </p:cNvSpPr>
            <p:nvPr/>
          </p:nvSpPr>
          <p:spPr bwMode="auto">
            <a:xfrm>
              <a:off x="2360" y="2047"/>
              <a:ext cx="297" cy="240"/>
            </a:xfrm>
            <a:custGeom>
              <a:avLst/>
              <a:gdLst>
                <a:gd name="G0" fmla="+- 12436 0 0"/>
                <a:gd name="G1" fmla="+- 4099 0 0"/>
                <a:gd name="G2" fmla="+- 12158 0 4099"/>
                <a:gd name="G3" fmla="+- G2 0 4099"/>
                <a:gd name="G4" fmla="*/ G3 32768 32059"/>
                <a:gd name="G5" fmla="*/ G4 1 2"/>
                <a:gd name="G6" fmla="+- 21600 0 12436"/>
                <a:gd name="G7" fmla="*/ G6 4099 6079"/>
                <a:gd name="G8" fmla="+- G7 12436 0"/>
                <a:gd name="T0" fmla="*/ 12436 w 21600"/>
                <a:gd name="T1" fmla="*/ 0 h 21600"/>
                <a:gd name="T2" fmla="*/ 12436 w 21600"/>
                <a:gd name="T3" fmla="*/ 12158 h 21600"/>
                <a:gd name="T4" fmla="*/ 202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36" y="0"/>
                  </a:lnTo>
                  <a:lnTo>
                    <a:pt x="12436" y="4099"/>
                  </a:lnTo>
                  <a:lnTo>
                    <a:pt x="12427" y="4099"/>
                  </a:lnTo>
                  <a:cubicBezTo>
                    <a:pt x="5564" y="4099"/>
                    <a:pt x="0" y="7707"/>
                    <a:pt x="0" y="12158"/>
                  </a:cubicBezTo>
                  <a:lnTo>
                    <a:pt x="0" y="21600"/>
                  </a:lnTo>
                  <a:lnTo>
                    <a:pt x="4048" y="21600"/>
                  </a:lnTo>
                  <a:lnTo>
                    <a:pt x="4048" y="12158"/>
                  </a:lnTo>
                  <a:cubicBezTo>
                    <a:pt x="4048" y="9894"/>
                    <a:pt x="7799" y="8059"/>
                    <a:pt x="12427" y="8059"/>
                  </a:cubicBezTo>
                  <a:lnTo>
                    <a:pt x="12436" y="8059"/>
                  </a:lnTo>
                  <a:lnTo>
                    <a:pt x="12436" y="12158"/>
                  </a:lnTo>
                  <a:close/>
                </a:path>
              </a:pathLst>
            </a:custGeom>
            <a:solidFill>
              <a:srgbClr val="10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11" name="Rectangle 147"/>
            <p:cNvSpPr>
              <a:spLocks noChangeArrowheads="1"/>
            </p:cNvSpPr>
            <p:nvPr/>
          </p:nvSpPr>
          <p:spPr bwMode="auto">
            <a:xfrm>
              <a:off x="2360" y="2288"/>
              <a:ext cx="55" cy="222"/>
            </a:xfrm>
            <a:prstGeom prst="rect">
              <a:avLst/>
            </a:prstGeom>
            <a:solidFill>
              <a:srgbClr val="10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 name="Group 148"/>
          <p:cNvGrpSpPr>
            <a:grpSpLocks/>
          </p:cNvGrpSpPr>
          <p:nvPr/>
        </p:nvGrpSpPr>
        <p:grpSpPr bwMode="auto">
          <a:xfrm flipV="1">
            <a:off x="3527425" y="4910138"/>
            <a:ext cx="323850" cy="735012"/>
            <a:chOff x="2360" y="2047"/>
            <a:chExt cx="297" cy="463"/>
          </a:xfrm>
        </p:grpSpPr>
        <p:sp>
          <p:nvSpPr>
            <p:cNvPr id="2648213" name="AutoShape 149"/>
            <p:cNvSpPr>
              <a:spLocks noChangeArrowheads="1"/>
            </p:cNvSpPr>
            <p:nvPr/>
          </p:nvSpPr>
          <p:spPr bwMode="auto">
            <a:xfrm>
              <a:off x="2360" y="2047"/>
              <a:ext cx="297" cy="240"/>
            </a:xfrm>
            <a:custGeom>
              <a:avLst/>
              <a:gdLst>
                <a:gd name="G0" fmla="+- 12436 0 0"/>
                <a:gd name="G1" fmla="+- 4099 0 0"/>
                <a:gd name="G2" fmla="+- 12158 0 4099"/>
                <a:gd name="G3" fmla="+- G2 0 4099"/>
                <a:gd name="G4" fmla="*/ G3 32768 32059"/>
                <a:gd name="G5" fmla="*/ G4 1 2"/>
                <a:gd name="G6" fmla="+- 21600 0 12436"/>
                <a:gd name="G7" fmla="*/ G6 4099 6079"/>
                <a:gd name="G8" fmla="+- G7 12436 0"/>
                <a:gd name="T0" fmla="*/ 12436 w 21600"/>
                <a:gd name="T1" fmla="*/ 0 h 21600"/>
                <a:gd name="T2" fmla="*/ 12436 w 21600"/>
                <a:gd name="T3" fmla="*/ 12158 h 21600"/>
                <a:gd name="T4" fmla="*/ 202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36" y="0"/>
                  </a:lnTo>
                  <a:lnTo>
                    <a:pt x="12436" y="4099"/>
                  </a:lnTo>
                  <a:lnTo>
                    <a:pt x="12427" y="4099"/>
                  </a:lnTo>
                  <a:cubicBezTo>
                    <a:pt x="5564" y="4099"/>
                    <a:pt x="0" y="7707"/>
                    <a:pt x="0" y="12158"/>
                  </a:cubicBezTo>
                  <a:lnTo>
                    <a:pt x="0" y="21600"/>
                  </a:lnTo>
                  <a:lnTo>
                    <a:pt x="4048" y="21600"/>
                  </a:lnTo>
                  <a:lnTo>
                    <a:pt x="4048" y="12158"/>
                  </a:lnTo>
                  <a:cubicBezTo>
                    <a:pt x="4048" y="9894"/>
                    <a:pt x="7799" y="8059"/>
                    <a:pt x="12427" y="8059"/>
                  </a:cubicBezTo>
                  <a:lnTo>
                    <a:pt x="12436" y="8059"/>
                  </a:lnTo>
                  <a:lnTo>
                    <a:pt x="12436" y="12158"/>
                  </a:lnTo>
                  <a:close/>
                </a:path>
              </a:pathLst>
            </a:custGeom>
            <a:solidFill>
              <a:srgbClr val="10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14" name="Rectangle 150"/>
            <p:cNvSpPr>
              <a:spLocks noChangeArrowheads="1"/>
            </p:cNvSpPr>
            <p:nvPr/>
          </p:nvSpPr>
          <p:spPr bwMode="auto">
            <a:xfrm>
              <a:off x="2360" y="2288"/>
              <a:ext cx="55" cy="222"/>
            </a:xfrm>
            <a:prstGeom prst="rect">
              <a:avLst/>
            </a:prstGeom>
            <a:solidFill>
              <a:srgbClr val="10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215" name="Text Box 151"/>
          <p:cNvSpPr txBox="1">
            <a:spLocks noChangeArrowheads="1"/>
          </p:cNvSpPr>
          <p:nvPr/>
        </p:nvSpPr>
        <p:spPr bwMode="auto">
          <a:xfrm>
            <a:off x="5505450" y="5291138"/>
            <a:ext cx="774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Filtered</a:t>
            </a:r>
            <a:br>
              <a:rPr lang="en-US" altLang="ja-JP" sz="1400">
                <a:latin typeface="Arial" pitchFamily="34" charset="0"/>
              </a:rPr>
            </a:br>
            <a:r>
              <a:rPr lang="en-US" altLang="ja-JP" sz="1400">
                <a:latin typeface="Arial" pitchFamily="34" charset="0"/>
              </a:rPr>
              <a:t>effluent</a:t>
            </a:r>
            <a:endParaRPr lang="ja-JP" altLang="en-US" sz="1400">
              <a:latin typeface="Arial" pitchFamily="34" charset="0"/>
            </a:endParaRPr>
          </a:p>
        </p:txBody>
      </p:sp>
      <p:sp>
        <p:nvSpPr>
          <p:cNvPr id="2648216" name="Text Box 152"/>
          <p:cNvSpPr txBox="1">
            <a:spLocks noChangeArrowheads="1"/>
          </p:cNvSpPr>
          <p:nvPr/>
        </p:nvSpPr>
        <p:spPr bwMode="auto">
          <a:xfrm>
            <a:off x="179388" y="4827588"/>
            <a:ext cx="1208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Central Tube</a:t>
            </a:r>
          </a:p>
        </p:txBody>
      </p:sp>
      <p:sp>
        <p:nvSpPr>
          <p:cNvPr id="2648217" name="Oval 153"/>
          <p:cNvSpPr>
            <a:spLocks noChangeAspect="1" noChangeArrowheads="1"/>
          </p:cNvSpPr>
          <p:nvPr/>
        </p:nvSpPr>
        <p:spPr bwMode="auto">
          <a:xfrm rot="5400000">
            <a:off x="3429001" y="613251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18" name="Text Box 154"/>
          <p:cNvSpPr txBox="1">
            <a:spLocks noChangeArrowheads="1"/>
          </p:cNvSpPr>
          <p:nvPr/>
        </p:nvSpPr>
        <p:spPr bwMode="auto">
          <a:xfrm>
            <a:off x="541338" y="5780088"/>
            <a:ext cx="617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water</a:t>
            </a:r>
          </a:p>
        </p:txBody>
      </p:sp>
      <p:sp>
        <p:nvSpPr>
          <p:cNvPr id="2648219" name="Text Box 155"/>
          <p:cNvSpPr txBox="1">
            <a:spLocks noChangeArrowheads="1"/>
          </p:cNvSpPr>
          <p:nvPr/>
        </p:nvSpPr>
        <p:spPr bwMode="auto">
          <a:xfrm>
            <a:off x="395288" y="6284913"/>
            <a:ext cx="58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Virus</a:t>
            </a:r>
          </a:p>
        </p:txBody>
      </p:sp>
      <p:sp>
        <p:nvSpPr>
          <p:cNvPr id="2648220" name="Text Box 156"/>
          <p:cNvSpPr txBox="1">
            <a:spLocks noChangeArrowheads="1"/>
          </p:cNvSpPr>
          <p:nvPr/>
        </p:nvSpPr>
        <p:spPr bwMode="auto">
          <a:xfrm>
            <a:off x="668338" y="6032500"/>
            <a:ext cx="46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salt</a:t>
            </a:r>
          </a:p>
        </p:txBody>
      </p:sp>
      <p:sp>
        <p:nvSpPr>
          <p:cNvPr id="2648221" name="Line 157"/>
          <p:cNvSpPr>
            <a:spLocks noChangeShapeType="1"/>
          </p:cNvSpPr>
          <p:nvPr/>
        </p:nvSpPr>
        <p:spPr bwMode="auto">
          <a:xfrm>
            <a:off x="1331913" y="4976813"/>
            <a:ext cx="647700" cy="431800"/>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22" name="Line 158"/>
          <p:cNvSpPr>
            <a:spLocks noChangeShapeType="1"/>
          </p:cNvSpPr>
          <p:nvPr/>
        </p:nvSpPr>
        <p:spPr bwMode="auto">
          <a:xfrm>
            <a:off x="1258888" y="4652963"/>
            <a:ext cx="828675" cy="539750"/>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 name="Group 159"/>
          <p:cNvGrpSpPr>
            <a:grpSpLocks/>
          </p:cNvGrpSpPr>
          <p:nvPr/>
        </p:nvGrpSpPr>
        <p:grpSpPr bwMode="auto">
          <a:xfrm>
            <a:off x="4464050" y="5438775"/>
            <a:ext cx="503238" cy="222250"/>
            <a:chOff x="3016" y="2659"/>
            <a:chExt cx="317" cy="140"/>
          </a:xfrm>
        </p:grpSpPr>
        <p:sp>
          <p:nvSpPr>
            <p:cNvPr id="2648224" name="Rectangle 160"/>
            <p:cNvSpPr>
              <a:spLocks noChangeArrowheads="1"/>
            </p:cNvSpPr>
            <p:nvPr/>
          </p:nvSpPr>
          <p:spPr bwMode="auto">
            <a:xfrm>
              <a:off x="3039" y="2659"/>
              <a:ext cx="227" cy="14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25" name="Rectangle 161"/>
            <p:cNvSpPr>
              <a:spLocks noChangeArrowheads="1"/>
            </p:cNvSpPr>
            <p:nvPr/>
          </p:nvSpPr>
          <p:spPr bwMode="auto">
            <a:xfrm>
              <a:off x="3243" y="2671"/>
              <a:ext cx="90" cy="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26" name="Rectangle 162"/>
            <p:cNvSpPr>
              <a:spLocks noChangeArrowheads="1"/>
            </p:cNvSpPr>
            <p:nvPr/>
          </p:nvSpPr>
          <p:spPr bwMode="auto">
            <a:xfrm>
              <a:off x="3016" y="2671"/>
              <a:ext cx="90" cy="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227" name="Oval 163"/>
          <p:cNvSpPr>
            <a:spLocks noChangeArrowheads="1"/>
          </p:cNvSpPr>
          <p:nvPr/>
        </p:nvSpPr>
        <p:spPr bwMode="auto">
          <a:xfrm rot="5400000">
            <a:off x="4360863" y="4802188"/>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28" name="Oval 164"/>
          <p:cNvSpPr>
            <a:spLocks noChangeAspect="1" noChangeArrowheads="1"/>
          </p:cNvSpPr>
          <p:nvPr/>
        </p:nvSpPr>
        <p:spPr bwMode="auto">
          <a:xfrm rot="5400000">
            <a:off x="4656138" y="4832350"/>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29" name="Oval 165"/>
          <p:cNvSpPr>
            <a:spLocks noChangeAspect="1" noChangeArrowheads="1"/>
          </p:cNvSpPr>
          <p:nvPr/>
        </p:nvSpPr>
        <p:spPr bwMode="auto">
          <a:xfrm rot="5400000">
            <a:off x="4581526" y="4691062"/>
            <a:ext cx="61912" cy="55563"/>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0" name="Line 166"/>
          <p:cNvSpPr>
            <a:spLocks noChangeShapeType="1"/>
          </p:cNvSpPr>
          <p:nvPr/>
        </p:nvSpPr>
        <p:spPr bwMode="auto">
          <a:xfrm>
            <a:off x="1079500" y="5949950"/>
            <a:ext cx="863600"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31" name="Oval 167"/>
          <p:cNvSpPr>
            <a:spLocks noChangeAspect="1" noChangeArrowheads="1"/>
          </p:cNvSpPr>
          <p:nvPr/>
        </p:nvSpPr>
        <p:spPr bwMode="auto">
          <a:xfrm rot="5400000">
            <a:off x="3573463" y="603408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2" name="Oval 168"/>
          <p:cNvSpPr>
            <a:spLocks noChangeAspect="1" noChangeArrowheads="1"/>
          </p:cNvSpPr>
          <p:nvPr/>
        </p:nvSpPr>
        <p:spPr bwMode="auto">
          <a:xfrm rot="5400000">
            <a:off x="4618037" y="5565776"/>
            <a:ext cx="61913"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3" name="Oval 169"/>
          <p:cNvSpPr>
            <a:spLocks noChangeAspect="1" noChangeArrowheads="1"/>
          </p:cNvSpPr>
          <p:nvPr/>
        </p:nvSpPr>
        <p:spPr bwMode="auto">
          <a:xfrm rot="5400000">
            <a:off x="4510088" y="55197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4" name="Oval 170"/>
          <p:cNvSpPr>
            <a:spLocks noChangeAspect="1" noChangeArrowheads="1"/>
          </p:cNvSpPr>
          <p:nvPr/>
        </p:nvSpPr>
        <p:spPr bwMode="auto">
          <a:xfrm rot="5400000">
            <a:off x="4741863" y="54943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5" name="Oval 171"/>
          <p:cNvSpPr>
            <a:spLocks noChangeAspect="1" noChangeArrowheads="1"/>
          </p:cNvSpPr>
          <p:nvPr/>
        </p:nvSpPr>
        <p:spPr bwMode="auto">
          <a:xfrm rot="5400000">
            <a:off x="4751388" y="6129338"/>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6" name="Oval 172"/>
          <p:cNvSpPr>
            <a:spLocks noChangeAspect="1" noChangeArrowheads="1"/>
          </p:cNvSpPr>
          <p:nvPr/>
        </p:nvSpPr>
        <p:spPr bwMode="auto">
          <a:xfrm rot="5400000">
            <a:off x="1957388" y="5926138"/>
            <a:ext cx="61912" cy="55562"/>
          </a:xfrm>
          <a:prstGeom prst="ellipse">
            <a:avLst/>
          </a:prstGeom>
          <a:solidFill>
            <a:srgbClr val="13CDF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37" name="Line 173"/>
          <p:cNvSpPr>
            <a:spLocks noChangeShapeType="1"/>
          </p:cNvSpPr>
          <p:nvPr/>
        </p:nvSpPr>
        <p:spPr bwMode="auto">
          <a:xfrm>
            <a:off x="2159000" y="6742113"/>
            <a:ext cx="27003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38" name="Line 174"/>
          <p:cNvSpPr>
            <a:spLocks noChangeShapeType="1"/>
          </p:cNvSpPr>
          <p:nvPr/>
        </p:nvSpPr>
        <p:spPr bwMode="auto">
          <a:xfrm>
            <a:off x="2159000" y="4365625"/>
            <a:ext cx="27003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39" name="Rectangle 175"/>
          <p:cNvSpPr>
            <a:spLocks noChangeArrowheads="1"/>
          </p:cNvSpPr>
          <p:nvPr/>
        </p:nvSpPr>
        <p:spPr bwMode="auto">
          <a:xfrm>
            <a:off x="2393950" y="4381500"/>
            <a:ext cx="2519363" cy="2000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0" name="Rectangle 176"/>
          <p:cNvSpPr>
            <a:spLocks noChangeArrowheads="1"/>
          </p:cNvSpPr>
          <p:nvPr/>
        </p:nvSpPr>
        <p:spPr bwMode="auto">
          <a:xfrm>
            <a:off x="2413000" y="6524625"/>
            <a:ext cx="2482850" cy="20478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1" name="AutoShape 177"/>
          <p:cNvSpPr>
            <a:spLocks noChangeArrowheads="1"/>
          </p:cNvSpPr>
          <p:nvPr/>
        </p:nvSpPr>
        <p:spPr bwMode="auto">
          <a:xfrm rot="5400000">
            <a:off x="4891088" y="6497637"/>
            <a:ext cx="217488" cy="252413"/>
          </a:xfrm>
          <a:prstGeom prst="rtTriangle">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2" name="AutoShape 178"/>
          <p:cNvSpPr>
            <a:spLocks noChangeArrowheads="1"/>
          </p:cNvSpPr>
          <p:nvPr/>
        </p:nvSpPr>
        <p:spPr bwMode="auto">
          <a:xfrm rot="10800000">
            <a:off x="2249488" y="4381500"/>
            <a:ext cx="180975" cy="215900"/>
          </a:xfrm>
          <a:prstGeom prst="rtTriangle">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3" name="AutoShape 179"/>
          <p:cNvSpPr>
            <a:spLocks noChangeArrowheads="1"/>
          </p:cNvSpPr>
          <p:nvPr/>
        </p:nvSpPr>
        <p:spPr bwMode="auto">
          <a:xfrm rot="16200000">
            <a:off x="2227263" y="6515100"/>
            <a:ext cx="215900" cy="215900"/>
          </a:xfrm>
          <a:prstGeom prst="rtTriangle">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 name="Group 180"/>
          <p:cNvGrpSpPr>
            <a:grpSpLocks/>
          </p:cNvGrpSpPr>
          <p:nvPr/>
        </p:nvGrpSpPr>
        <p:grpSpPr bwMode="auto">
          <a:xfrm>
            <a:off x="1998663" y="5438775"/>
            <a:ext cx="466725" cy="217488"/>
            <a:chOff x="476" y="1842"/>
            <a:chExt cx="294" cy="137"/>
          </a:xfrm>
        </p:grpSpPr>
        <p:sp>
          <p:nvSpPr>
            <p:cNvPr id="2648245" name="Rectangle 181"/>
            <p:cNvSpPr>
              <a:spLocks noChangeArrowheads="1"/>
            </p:cNvSpPr>
            <p:nvPr/>
          </p:nvSpPr>
          <p:spPr bwMode="auto">
            <a:xfrm>
              <a:off x="476" y="1842"/>
              <a:ext cx="181" cy="137"/>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6" name="Rectangle 182"/>
            <p:cNvSpPr>
              <a:spLocks noChangeArrowheads="1"/>
            </p:cNvSpPr>
            <p:nvPr/>
          </p:nvSpPr>
          <p:spPr bwMode="auto">
            <a:xfrm>
              <a:off x="589" y="1854"/>
              <a:ext cx="181" cy="108"/>
            </a:xfrm>
            <a:prstGeom prst="rect">
              <a:avLst/>
            </a:prstGeom>
            <a:solidFill>
              <a:schemeClr val="bg1"/>
            </a:solidFill>
            <a:ln>
              <a:noFill/>
            </a:ln>
            <a:effectLst/>
            <a:extLs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48247" name="AutoShape 183"/>
          <p:cNvSpPr>
            <a:spLocks noChangeArrowheads="1"/>
          </p:cNvSpPr>
          <p:nvPr/>
        </p:nvSpPr>
        <p:spPr bwMode="auto">
          <a:xfrm>
            <a:off x="1368425" y="5300663"/>
            <a:ext cx="503238" cy="539750"/>
          </a:xfrm>
          <a:prstGeom prst="rightArrow">
            <a:avLst>
              <a:gd name="adj1" fmla="val 44852"/>
              <a:gd name="adj2" fmla="val 36398"/>
            </a:avLst>
          </a:prstGeom>
          <a:solidFill>
            <a:srgbClr val="66FF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8" name="AutoShape 184"/>
          <p:cNvSpPr>
            <a:spLocks noChangeArrowheads="1"/>
          </p:cNvSpPr>
          <p:nvPr/>
        </p:nvSpPr>
        <p:spPr bwMode="auto">
          <a:xfrm>
            <a:off x="1871663" y="6416675"/>
            <a:ext cx="504825" cy="1793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49" name="AutoShape 185"/>
          <p:cNvSpPr>
            <a:spLocks noChangeArrowheads="1"/>
          </p:cNvSpPr>
          <p:nvPr/>
        </p:nvSpPr>
        <p:spPr bwMode="auto">
          <a:xfrm rot="10800000">
            <a:off x="1908175" y="4510088"/>
            <a:ext cx="504825" cy="1793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0" name="Oval 186"/>
          <p:cNvSpPr>
            <a:spLocks noChangeArrowheads="1"/>
          </p:cNvSpPr>
          <p:nvPr/>
        </p:nvSpPr>
        <p:spPr bwMode="auto">
          <a:xfrm rot="5400000">
            <a:off x="1997075" y="4621213"/>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1" name="Line 187"/>
          <p:cNvSpPr>
            <a:spLocks noChangeShapeType="1"/>
          </p:cNvSpPr>
          <p:nvPr/>
        </p:nvSpPr>
        <p:spPr bwMode="auto">
          <a:xfrm>
            <a:off x="2376488" y="4581525"/>
            <a:ext cx="27352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52" name="Line 188"/>
          <p:cNvSpPr>
            <a:spLocks noChangeShapeType="1"/>
          </p:cNvSpPr>
          <p:nvPr/>
        </p:nvSpPr>
        <p:spPr bwMode="auto">
          <a:xfrm>
            <a:off x="2397125" y="6524625"/>
            <a:ext cx="27193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53" name="AutoShape 189"/>
          <p:cNvSpPr>
            <a:spLocks noChangeArrowheads="1"/>
          </p:cNvSpPr>
          <p:nvPr/>
        </p:nvSpPr>
        <p:spPr bwMode="auto">
          <a:xfrm>
            <a:off x="4883150" y="4378325"/>
            <a:ext cx="215900" cy="190500"/>
          </a:xfrm>
          <a:prstGeom prst="rtTriangle">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4" name="Oval 190"/>
          <p:cNvSpPr>
            <a:spLocks noChangeArrowheads="1"/>
          </p:cNvSpPr>
          <p:nvPr/>
        </p:nvSpPr>
        <p:spPr bwMode="auto">
          <a:xfrm rot="8400000">
            <a:off x="4849813" y="6607175"/>
            <a:ext cx="252412" cy="71438"/>
          </a:xfrm>
          <a:prstGeom prst="ellipse">
            <a:avLst/>
          </a:prstGeom>
          <a:solidFill>
            <a:srgbClr val="FF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5" name="Oval 191"/>
          <p:cNvSpPr>
            <a:spLocks noChangeArrowheads="1"/>
          </p:cNvSpPr>
          <p:nvPr/>
        </p:nvSpPr>
        <p:spPr bwMode="auto">
          <a:xfrm rot="19200000">
            <a:off x="4919663" y="4367213"/>
            <a:ext cx="107950" cy="217487"/>
          </a:xfrm>
          <a:prstGeom prst="ellipse">
            <a:avLst/>
          </a:prstGeom>
          <a:solidFill>
            <a:srgbClr val="FF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6" name="Text Box 192"/>
          <p:cNvSpPr txBox="1">
            <a:spLocks noChangeArrowheads="1"/>
          </p:cNvSpPr>
          <p:nvPr/>
        </p:nvSpPr>
        <p:spPr bwMode="auto">
          <a:xfrm>
            <a:off x="5472113" y="4610100"/>
            <a:ext cx="1247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Concentrated</a:t>
            </a:r>
            <a:br>
              <a:rPr lang="en-US" altLang="ja-JP" sz="1400">
                <a:latin typeface="Arial" pitchFamily="34" charset="0"/>
              </a:rPr>
            </a:br>
            <a:r>
              <a:rPr lang="en-US" altLang="ja-JP" sz="1400">
                <a:latin typeface="Arial" pitchFamily="34" charset="0"/>
              </a:rPr>
              <a:t>Water</a:t>
            </a:r>
          </a:p>
        </p:txBody>
      </p:sp>
      <p:sp>
        <p:nvSpPr>
          <p:cNvPr id="2648257" name="Oval 193"/>
          <p:cNvSpPr>
            <a:spLocks noChangeAspect="1" noChangeArrowheads="1"/>
          </p:cNvSpPr>
          <p:nvPr/>
        </p:nvSpPr>
        <p:spPr bwMode="auto">
          <a:xfrm rot="5400000">
            <a:off x="1979613" y="6129338"/>
            <a:ext cx="130175" cy="130175"/>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58" name="Line 194"/>
          <p:cNvSpPr>
            <a:spLocks noChangeShapeType="1"/>
          </p:cNvSpPr>
          <p:nvPr/>
        </p:nvSpPr>
        <p:spPr bwMode="auto">
          <a:xfrm>
            <a:off x="1079500" y="6200775"/>
            <a:ext cx="887413" cy="158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59" name="Oval 195"/>
          <p:cNvSpPr>
            <a:spLocks noChangeArrowheads="1"/>
          </p:cNvSpPr>
          <p:nvPr/>
        </p:nvSpPr>
        <p:spPr bwMode="auto">
          <a:xfrm rot="6600000">
            <a:off x="2292350" y="6588125"/>
            <a:ext cx="180975" cy="73025"/>
          </a:xfrm>
          <a:prstGeom prst="ellipse">
            <a:avLst/>
          </a:prstGeom>
          <a:solidFill>
            <a:srgbClr val="FF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60" name="Oval 196"/>
          <p:cNvSpPr>
            <a:spLocks noChangeArrowheads="1"/>
          </p:cNvSpPr>
          <p:nvPr/>
        </p:nvSpPr>
        <p:spPr bwMode="auto">
          <a:xfrm rot="5400000">
            <a:off x="2055813" y="6308725"/>
            <a:ext cx="247650" cy="24765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61" name="Line 197"/>
          <p:cNvSpPr>
            <a:spLocks noChangeShapeType="1"/>
          </p:cNvSpPr>
          <p:nvPr/>
        </p:nvSpPr>
        <p:spPr bwMode="auto">
          <a:xfrm>
            <a:off x="1200150" y="6453188"/>
            <a:ext cx="850900"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62" name="Rectangle 198"/>
          <p:cNvSpPr>
            <a:spLocks noChangeArrowheads="1"/>
          </p:cNvSpPr>
          <p:nvPr/>
        </p:nvSpPr>
        <p:spPr bwMode="auto">
          <a:xfrm>
            <a:off x="647700" y="1250950"/>
            <a:ext cx="7966075" cy="1169988"/>
          </a:xfrm>
          <a:prstGeom prst="rect">
            <a:avLst/>
          </a:prstGeom>
          <a:solidFill>
            <a:srgbClr val="CCCC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48263" name="Text Box 199"/>
          <p:cNvSpPr txBox="1">
            <a:spLocks noChangeArrowheads="1"/>
          </p:cNvSpPr>
          <p:nvPr/>
        </p:nvSpPr>
        <p:spPr bwMode="auto">
          <a:xfrm>
            <a:off x="4311650" y="1196975"/>
            <a:ext cx="1123950" cy="366713"/>
          </a:xfrm>
          <a:prstGeom prst="rect">
            <a:avLst/>
          </a:prstGeom>
          <a:noFill/>
          <a:ln>
            <a:noFill/>
          </a:ln>
          <a:effectLst/>
          <a:extLst>
            <a:ext uri="{909E8E84-426E-40DD-AFC4-6F175D3DCCD1}">
              <a14:hiddenFill xmlns:a14="http://schemas.microsoft.com/office/drawing/2010/main">
                <a:solidFill>
                  <a:srgbClr val="CCFFCC">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0" hangingPunct="0">
              <a:spcBef>
                <a:spcPct val="50000"/>
              </a:spcBef>
            </a:pPr>
            <a:r>
              <a:rPr lang="en-US" altLang="ja-JP" sz="1800" b="1">
                <a:latin typeface="ＭＳ Ｐゴシック" pitchFamily="50" charset="-128"/>
              </a:rPr>
              <a:t>10nm</a:t>
            </a:r>
          </a:p>
        </p:txBody>
      </p:sp>
      <p:sp>
        <p:nvSpPr>
          <p:cNvPr id="2648264" name="Text Box 200"/>
          <p:cNvSpPr txBox="1">
            <a:spLocks noChangeArrowheads="1"/>
          </p:cNvSpPr>
          <p:nvPr/>
        </p:nvSpPr>
        <p:spPr bwMode="auto">
          <a:xfrm>
            <a:off x="6084888" y="1196975"/>
            <a:ext cx="1127125" cy="366713"/>
          </a:xfrm>
          <a:prstGeom prst="rect">
            <a:avLst/>
          </a:prstGeom>
          <a:noFill/>
          <a:ln>
            <a:noFill/>
          </a:ln>
          <a:effectLst/>
          <a:extLst>
            <a:ext uri="{909E8E84-426E-40DD-AFC4-6F175D3DCCD1}">
              <a14:hiddenFill xmlns:a14="http://schemas.microsoft.com/office/drawing/2010/main">
                <a:solidFill>
                  <a:srgbClr val="CCFFCC">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0" hangingPunct="0">
              <a:spcBef>
                <a:spcPct val="50000"/>
              </a:spcBef>
            </a:pPr>
            <a:r>
              <a:rPr lang="en-US" altLang="ja-JP" sz="1800" b="1">
                <a:latin typeface="ＭＳ Ｐゴシック" pitchFamily="50" charset="-128"/>
              </a:rPr>
              <a:t>100nm</a:t>
            </a:r>
          </a:p>
        </p:txBody>
      </p:sp>
      <p:sp>
        <p:nvSpPr>
          <p:cNvPr id="2648265" name="Text Box 201"/>
          <p:cNvSpPr txBox="1">
            <a:spLocks noChangeArrowheads="1"/>
          </p:cNvSpPr>
          <p:nvPr/>
        </p:nvSpPr>
        <p:spPr bwMode="auto">
          <a:xfrm>
            <a:off x="7524750" y="1196975"/>
            <a:ext cx="1125538" cy="366713"/>
          </a:xfrm>
          <a:prstGeom prst="rect">
            <a:avLst/>
          </a:prstGeom>
          <a:noFill/>
          <a:ln>
            <a:noFill/>
          </a:ln>
          <a:effectLst/>
          <a:extLst>
            <a:ext uri="{909E8E84-426E-40DD-AFC4-6F175D3DCCD1}">
              <a14:hiddenFill xmlns:a14="http://schemas.microsoft.com/office/drawing/2010/main">
                <a:solidFill>
                  <a:srgbClr val="CCFFCC">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0" hangingPunct="0">
              <a:spcBef>
                <a:spcPct val="50000"/>
              </a:spcBef>
            </a:pPr>
            <a:r>
              <a:rPr lang="en-US" altLang="ja-JP" sz="1800" b="1">
                <a:latin typeface="ＭＳ Ｐゴシック" pitchFamily="50" charset="-128"/>
              </a:rPr>
              <a:t>1000nm</a:t>
            </a:r>
          </a:p>
        </p:txBody>
      </p:sp>
      <p:sp>
        <p:nvSpPr>
          <p:cNvPr id="2648266" name="Text Box 202"/>
          <p:cNvSpPr txBox="1">
            <a:spLocks noChangeArrowheads="1"/>
          </p:cNvSpPr>
          <p:nvPr/>
        </p:nvSpPr>
        <p:spPr bwMode="auto">
          <a:xfrm>
            <a:off x="1909763" y="1212850"/>
            <a:ext cx="1041400" cy="366713"/>
          </a:xfrm>
          <a:prstGeom prst="rect">
            <a:avLst/>
          </a:prstGeom>
          <a:noFill/>
          <a:ln>
            <a:noFill/>
          </a:ln>
          <a:effectLst/>
          <a:extLst>
            <a:ext uri="{909E8E84-426E-40DD-AFC4-6F175D3DCCD1}">
              <a14:hiddenFill xmlns:a14="http://schemas.microsoft.com/office/drawing/2010/main">
                <a:solidFill>
                  <a:srgbClr val="CCFFCC">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0" hangingPunct="0">
              <a:spcBef>
                <a:spcPct val="50000"/>
              </a:spcBef>
            </a:pPr>
            <a:r>
              <a:rPr lang="en-US" altLang="ja-JP" sz="1800" b="1">
                <a:latin typeface="ＭＳ Ｐゴシック" pitchFamily="50" charset="-128"/>
              </a:rPr>
              <a:t>1nm</a:t>
            </a:r>
          </a:p>
        </p:txBody>
      </p:sp>
      <p:sp>
        <p:nvSpPr>
          <p:cNvPr id="2648267" name="Line 203"/>
          <p:cNvSpPr>
            <a:spLocks noChangeShapeType="1"/>
          </p:cNvSpPr>
          <p:nvPr/>
        </p:nvSpPr>
        <p:spPr bwMode="auto">
          <a:xfrm>
            <a:off x="647700" y="1511300"/>
            <a:ext cx="7966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68" name="Rectangle 204"/>
          <p:cNvSpPr>
            <a:spLocks noChangeArrowheads="1"/>
          </p:cNvSpPr>
          <p:nvPr/>
        </p:nvSpPr>
        <p:spPr bwMode="auto">
          <a:xfrm>
            <a:off x="2047875" y="170656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sz="1800">
                <a:solidFill>
                  <a:srgbClr val="000000"/>
                </a:solidFill>
                <a:cs typeface="Times New Roman" pitchFamily="18" charset="0"/>
              </a:rPr>
              <a:t>Salt</a:t>
            </a:r>
            <a:endParaRPr lang="en-US" altLang="ja-JP" sz="1800">
              <a:cs typeface="Times New Roman" pitchFamily="18" charset="0"/>
            </a:endParaRPr>
          </a:p>
        </p:txBody>
      </p:sp>
      <p:sp>
        <p:nvSpPr>
          <p:cNvPr id="2648269" name="Oval 205"/>
          <p:cNvSpPr>
            <a:spLocks noChangeArrowheads="1"/>
          </p:cNvSpPr>
          <p:nvPr/>
        </p:nvSpPr>
        <p:spPr bwMode="auto">
          <a:xfrm>
            <a:off x="2020888" y="1565275"/>
            <a:ext cx="463550" cy="141288"/>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48270" name="Oval 206"/>
          <p:cNvSpPr>
            <a:spLocks noChangeArrowheads="1"/>
          </p:cNvSpPr>
          <p:nvPr/>
        </p:nvSpPr>
        <p:spPr bwMode="auto">
          <a:xfrm>
            <a:off x="2520950" y="1573213"/>
            <a:ext cx="1582738" cy="133350"/>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48271" name="Rectangle 207"/>
          <p:cNvSpPr>
            <a:spLocks noChangeArrowheads="1"/>
          </p:cNvSpPr>
          <p:nvPr/>
        </p:nvSpPr>
        <p:spPr bwMode="auto">
          <a:xfrm>
            <a:off x="2559050" y="170656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sz="1800">
                <a:cs typeface="Times New Roman" pitchFamily="18" charset="0"/>
              </a:rPr>
              <a:t>Organic Matter</a:t>
            </a:r>
          </a:p>
        </p:txBody>
      </p:sp>
      <p:sp>
        <p:nvSpPr>
          <p:cNvPr id="2648272" name="Oval 208"/>
          <p:cNvSpPr>
            <a:spLocks noChangeArrowheads="1"/>
          </p:cNvSpPr>
          <p:nvPr/>
        </p:nvSpPr>
        <p:spPr bwMode="auto">
          <a:xfrm>
            <a:off x="4133850" y="1574800"/>
            <a:ext cx="1443038" cy="131763"/>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48273" name="Rectangle 209"/>
          <p:cNvSpPr>
            <a:spLocks noChangeArrowheads="1"/>
          </p:cNvSpPr>
          <p:nvPr/>
        </p:nvSpPr>
        <p:spPr bwMode="auto">
          <a:xfrm>
            <a:off x="4579938" y="170656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sz="1800">
                <a:solidFill>
                  <a:srgbClr val="000000"/>
                </a:solidFill>
                <a:cs typeface="Times New Roman" pitchFamily="18" charset="0"/>
              </a:rPr>
              <a:t>Virus</a:t>
            </a:r>
            <a:endParaRPr lang="ja-JP" altLang="en-US" sz="1800">
              <a:cs typeface="Times New Roman" pitchFamily="18" charset="0"/>
            </a:endParaRPr>
          </a:p>
        </p:txBody>
      </p:sp>
      <p:sp>
        <p:nvSpPr>
          <p:cNvPr id="2648274" name="Oval 210"/>
          <p:cNvSpPr>
            <a:spLocks noChangeArrowheads="1"/>
          </p:cNvSpPr>
          <p:nvPr/>
        </p:nvSpPr>
        <p:spPr bwMode="auto">
          <a:xfrm>
            <a:off x="5626100" y="1574800"/>
            <a:ext cx="2987675" cy="131763"/>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48275" name="Rectangle 211"/>
          <p:cNvSpPr>
            <a:spLocks noChangeArrowheads="1"/>
          </p:cNvSpPr>
          <p:nvPr/>
        </p:nvSpPr>
        <p:spPr bwMode="auto">
          <a:xfrm>
            <a:off x="6765925" y="1706563"/>
            <a:ext cx="76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sz="1800">
                <a:solidFill>
                  <a:srgbClr val="000000"/>
                </a:solidFill>
                <a:cs typeface="Times New Roman" pitchFamily="18" charset="0"/>
              </a:rPr>
              <a:t>Bacteria</a:t>
            </a:r>
            <a:endParaRPr lang="en-US" altLang="ja-JP" sz="1800">
              <a:cs typeface="Times New Roman" pitchFamily="18" charset="0"/>
            </a:endParaRPr>
          </a:p>
        </p:txBody>
      </p:sp>
      <p:sp>
        <p:nvSpPr>
          <p:cNvPr id="2648276" name="Text Box 212"/>
          <p:cNvSpPr txBox="1">
            <a:spLocks noChangeArrowheads="1"/>
          </p:cNvSpPr>
          <p:nvPr/>
        </p:nvSpPr>
        <p:spPr bwMode="auto">
          <a:xfrm>
            <a:off x="812800" y="2014538"/>
            <a:ext cx="1166813" cy="37623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eaLnBrk="0" hangingPunct="0">
              <a:spcBef>
                <a:spcPct val="50000"/>
              </a:spcBef>
            </a:pPr>
            <a:r>
              <a:rPr lang="en-US" altLang="ja-JP" sz="1800" b="1">
                <a:solidFill>
                  <a:srgbClr val="FF0000"/>
                </a:solidFill>
              </a:rPr>
              <a:t>ROM</a:t>
            </a:r>
          </a:p>
        </p:txBody>
      </p:sp>
      <p:sp>
        <p:nvSpPr>
          <p:cNvPr id="2648277" name="Text Box 213"/>
          <p:cNvSpPr txBox="1">
            <a:spLocks noChangeArrowheads="1"/>
          </p:cNvSpPr>
          <p:nvPr/>
        </p:nvSpPr>
        <p:spPr bwMode="auto">
          <a:xfrm>
            <a:off x="2411413" y="2014538"/>
            <a:ext cx="6051550" cy="376237"/>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eaLnBrk="0" hangingPunct="0">
              <a:spcBef>
                <a:spcPct val="50000"/>
              </a:spcBef>
            </a:pPr>
            <a:r>
              <a:rPr lang="en-US" altLang="ja-JP" sz="1800" b="1"/>
              <a:t>Filtration film</a:t>
            </a:r>
          </a:p>
        </p:txBody>
      </p:sp>
      <p:sp>
        <p:nvSpPr>
          <p:cNvPr id="2648278" name="Oval 214"/>
          <p:cNvSpPr>
            <a:spLocks noChangeArrowheads="1"/>
          </p:cNvSpPr>
          <p:nvPr/>
        </p:nvSpPr>
        <p:spPr bwMode="auto">
          <a:xfrm>
            <a:off x="1217613" y="1565275"/>
            <a:ext cx="438150" cy="136525"/>
          </a:xfrm>
          <a:prstGeom prst="ellipse">
            <a:avLst/>
          </a:pr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648279" name="Rectangle 215"/>
          <p:cNvSpPr>
            <a:spLocks noChangeArrowheads="1"/>
          </p:cNvSpPr>
          <p:nvPr/>
        </p:nvSpPr>
        <p:spPr bwMode="auto">
          <a:xfrm>
            <a:off x="1295400" y="1692275"/>
            <a:ext cx="55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sz="1800">
                <a:solidFill>
                  <a:srgbClr val="000000"/>
                </a:solidFill>
                <a:cs typeface="Times New Roman" pitchFamily="18" charset="0"/>
              </a:rPr>
              <a:t>Water</a:t>
            </a:r>
            <a:endParaRPr lang="en-US" altLang="ja-JP" sz="1800">
              <a:cs typeface="Times New Roman" pitchFamily="18" charset="0"/>
            </a:endParaRPr>
          </a:p>
        </p:txBody>
      </p:sp>
      <p:sp>
        <p:nvSpPr>
          <p:cNvPr id="2648280" name="Text Box 216"/>
          <p:cNvSpPr txBox="1">
            <a:spLocks noChangeArrowheads="1"/>
          </p:cNvSpPr>
          <p:nvPr/>
        </p:nvSpPr>
        <p:spPr bwMode="auto">
          <a:xfrm>
            <a:off x="1082675" y="1212850"/>
            <a:ext cx="1041400" cy="366713"/>
          </a:xfrm>
          <a:prstGeom prst="rect">
            <a:avLst/>
          </a:prstGeom>
          <a:noFill/>
          <a:ln>
            <a:noFill/>
          </a:ln>
          <a:effectLst/>
          <a:extLst>
            <a:ext uri="{909E8E84-426E-40DD-AFC4-6F175D3DCCD1}">
              <a14:hiddenFill xmlns:a14="http://schemas.microsoft.com/office/drawing/2010/main">
                <a:solidFill>
                  <a:srgbClr val="CCFFCC">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0" hangingPunct="0">
              <a:spcBef>
                <a:spcPct val="50000"/>
              </a:spcBef>
            </a:pPr>
            <a:r>
              <a:rPr lang="en-US" altLang="ja-JP" sz="1800" b="1">
                <a:latin typeface="ＭＳ Ｐゴシック" pitchFamily="50" charset="-128"/>
              </a:rPr>
              <a:t>0.2nm</a:t>
            </a:r>
          </a:p>
        </p:txBody>
      </p:sp>
      <p:sp>
        <p:nvSpPr>
          <p:cNvPr id="2648281" name="Line 217"/>
          <p:cNvSpPr>
            <a:spLocks noChangeShapeType="1"/>
          </p:cNvSpPr>
          <p:nvPr/>
        </p:nvSpPr>
        <p:spPr bwMode="auto">
          <a:xfrm>
            <a:off x="4572000" y="1052513"/>
            <a:ext cx="4032250"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8282" name="Rectangle 218"/>
          <p:cNvSpPr>
            <a:spLocks noChangeArrowheads="1"/>
          </p:cNvSpPr>
          <p:nvPr/>
        </p:nvSpPr>
        <p:spPr bwMode="auto">
          <a:xfrm>
            <a:off x="5126038" y="944563"/>
            <a:ext cx="2865437" cy="212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altLang="ja-JP" sz="1400">
                <a:solidFill>
                  <a:srgbClr val="000000"/>
                </a:solidFill>
                <a:latin typeface="ＭＳ Ｐゴシック" pitchFamily="50" charset="-128"/>
              </a:rPr>
              <a:t>Observable by Electron Microscope</a:t>
            </a:r>
            <a:endParaRPr lang="en-US" altLang="ja-JP" sz="1400"/>
          </a:p>
        </p:txBody>
      </p:sp>
      <p:sp>
        <p:nvSpPr>
          <p:cNvPr id="2648283" name="Text Box 219"/>
          <p:cNvSpPr txBox="1">
            <a:spLocks noChangeArrowheads="1"/>
          </p:cNvSpPr>
          <p:nvPr/>
        </p:nvSpPr>
        <p:spPr bwMode="auto">
          <a:xfrm>
            <a:off x="5649913" y="5981700"/>
            <a:ext cx="12477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itchFamily="34" charset="0"/>
              </a:rPr>
              <a:t>Concentrated</a:t>
            </a:r>
            <a:br>
              <a:rPr lang="en-US" altLang="ja-JP" sz="1400">
                <a:latin typeface="Arial" pitchFamily="34" charset="0"/>
              </a:rPr>
            </a:br>
            <a:r>
              <a:rPr lang="en-US" altLang="ja-JP" sz="1400">
                <a:latin typeface="Arial" pitchFamily="34" charset="0"/>
              </a:rPr>
              <a:t>Water</a:t>
            </a:r>
          </a:p>
        </p:txBody>
      </p:sp>
      <p:sp>
        <p:nvSpPr>
          <p:cNvPr id="221" name="正方形/長方形 220"/>
          <p:cNvSpPr/>
          <p:nvPr/>
        </p:nvSpPr>
        <p:spPr>
          <a:xfrm>
            <a:off x="6786578" y="6550223"/>
            <a:ext cx="1380185" cy="307777"/>
          </a:xfrm>
          <a:prstGeom prst="rect">
            <a:avLst/>
          </a:prstGeom>
        </p:spPr>
        <p:txBody>
          <a:bodyPr wrap="none">
            <a:spAutoFit/>
          </a:bodyPr>
          <a:lstStyle/>
          <a:p>
            <a:pPr algn="ctr">
              <a:buClr>
                <a:srgbClr val="333399"/>
              </a:buClr>
              <a:buFont typeface="Wingdings" pitchFamily="2" charset="2"/>
              <a:buNone/>
            </a:pPr>
            <a:r>
              <a:rPr lang="en-US" altLang="ja-JP" sz="1400" b="1" dirty="0">
                <a:solidFill>
                  <a:srgbClr val="000066"/>
                </a:solidFill>
              </a:rPr>
              <a:t>From </a:t>
            </a:r>
            <a:r>
              <a:rPr lang="en-US" altLang="ja-JP" sz="1400" b="1" dirty="0" err="1">
                <a:solidFill>
                  <a:srgbClr val="000066"/>
                </a:solidFill>
              </a:rPr>
              <a:t>Taikan</a:t>
            </a:r>
            <a:r>
              <a:rPr lang="en-US" altLang="ja-JP" sz="1400" b="1" dirty="0">
                <a:solidFill>
                  <a:srgbClr val="000066"/>
                </a:solidFill>
              </a:rPr>
              <a:t> Oki</a:t>
            </a:r>
            <a:endParaRPr lang="ja-JP" altLang="en-US" sz="1400" b="1" dirty="0">
              <a:solidFill>
                <a:srgbClr val="00006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5"/>
          <p:cNvSpPr>
            <a:spLocks noGrp="1"/>
          </p:cNvSpPr>
          <p:nvPr>
            <p:ph type="sldNum" sz="quarter" idx="12"/>
          </p:nvPr>
        </p:nvSpPr>
        <p:spPr/>
        <p:txBody>
          <a:bodyPr/>
          <a:lstStyle/>
          <a:p>
            <a:fld id="{04D58D63-E26F-4800-91EF-052D3BB310CF}" type="slidenum">
              <a:rPr lang="ja-JP" altLang="en-US"/>
              <a:pPr/>
              <a:t>36</a:t>
            </a:fld>
            <a:endParaRPr lang="en-US" altLang="ja-JP"/>
          </a:p>
        </p:txBody>
      </p:sp>
      <p:pic>
        <p:nvPicPr>
          <p:cNvPr id="2650114" name="Picture 2" descr="DSC00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50115" name="Text Box 3"/>
          <p:cNvSpPr txBox="1">
            <a:spLocks noChangeArrowheads="1"/>
          </p:cNvSpPr>
          <p:nvPr/>
        </p:nvSpPr>
        <p:spPr bwMode="auto">
          <a:xfrm>
            <a:off x="4800600" y="292100"/>
            <a:ext cx="3924300" cy="646331"/>
          </a:xfrm>
          <a:prstGeom prst="rect">
            <a:avLst/>
          </a:prstGeom>
          <a:solidFill>
            <a:srgbClr val="FFFF99">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dirty="0"/>
              <a:t>Naha, Okinawa, Japan</a:t>
            </a:r>
            <a:br>
              <a:rPr lang="en-US" altLang="ja-JP" b="1" dirty="0"/>
            </a:br>
            <a:r>
              <a:rPr lang="en-US" altLang="ja-JP" b="1" dirty="0"/>
              <a:t>40,000m</a:t>
            </a:r>
            <a:r>
              <a:rPr lang="en-US" altLang="ja-JP" b="1" baseline="30000" dirty="0"/>
              <a:t>3</a:t>
            </a:r>
            <a:r>
              <a:rPr lang="en-US" altLang="ja-JP" b="1" dirty="0"/>
              <a:t>/day</a:t>
            </a:r>
            <a:r>
              <a:rPr lang="ja-JP" altLang="en-US" b="1" dirty="0"/>
              <a:t>　</a:t>
            </a:r>
            <a:r>
              <a:rPr lang="en-US" altLang="ja-JP" b="1" dirty="0"/>
              <a:t>from 1997</a:t>
            </a:r>
          </a:p>
        </p:txBody>
      </p:sp>
      <p:sp>
        <p:nvSpPr>
          <p:cNvPr id="5" name="正方形/長方形 4"/>
          <p:cNvSpPr/>
          <p:nvPr/>
        </p:nvSpPr>
        <p:spPr>
          <a:xfrm>
            <a:off x="214282" y="6429396"/>
            <a:ext cx="1380185" cy="307777"/>
          </a:xfrm>
          <a:prstGeom prst="rect">
            <a:avLst/>
          </a:prstGeom>
        </p:spPr>
        <p:txBody>
          <a:bodyPr wrap="none">
            <a:spAutoFit/>
          </a:bodyPr>
          <a:lstStyle/>
          <a:p>
            <a:pPr algn="ctr">
              <a:buClr>
                <a:srgbClr val="333399"/>
              </a:buClr>
              <a:buFont typeface="Wingdings" pitchFamily="2" charset="2"/>
              <a:buNone/>
            </a:pPr>
            <a:r>
              <a:rPr lang="en-US" altLang="ja-JP" sz="1400" b="1" dirty="0">
                <a:solidFill>
                  <a:schemeClr val="bg1"/>
                </a:solidFill>
              </a:rPr>
              <a:t>From </a:t>
            </a:r>
            <a:r>
              <a:rPr lang="en-US" altLang="ja-JP" sz="1400" b="1" dirty="0" err="1">
                <a:solidFill>
                  <a:schemeClr val="bg1"/>
                </a:solidFill>
              </a:rPr>
              <a:t>Taikan</a:t>
            </a:r>
            <a:r>
              <a:rPr lang="en-US" altLang="ja-JP" sz="1400" b="1" dirty="0">
                <a:solidFill>
                  <a:schemeClr val="bg1"/>
                </a:solidFill>
              </a:rPr>
              <a:t> Oki</a:t>
            </a:r>
            <a:endParaRPr lang="ja-JP" altLang="en-US" sz="1400" b="1" dirty="0">
              <a:solidFill>
                <a:schemeClr val="bg1"/>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ボトルウォーター</a:t>
            </a:r>
            <a:endParaRPr kumimoji="1" lang="ja-JP" altLang="en-US" dirty="0"/>
          </a:p>
        </p:txBody>
      </p:sp>
      <p:sp>
        <p:nvSpPr>
          <p:cNvPr id="3" name="コンテンツ プレースホルダ 2"/>
          <p:cNvSpPr>
            <a:spLocks noGrp="1"/>
          </p:cNvSpPr>
          <p:nvPr>
            <p:ph idx="1"/>
          </p:nvPr>
        </p:nvSpPr>
        <p:spPr>
          <a:xfrm>
            <a:off x="214282" y="1600200"/>
            <a:ext cx="8643998" cy="4525963"/>
          </a:xfrm>
        </p:spPr>
        <p:txBody>
          <a:bodyPr>
            <a:normAutofit lnSpcReduction="10000"/>
          </a:bodyPr>
          <a:lstStyle/>
          <a:p>
            <a:r>
              <a:rPr kumimoji="1" lang="en-US" altLang="ja-JP" dirty="0"/>
              <a:t>1990</a:t>
            </a:r>
            <a:r>
              <a:rPr kumimoji="1" lang="ja-JP" altLang="en-US" dirty="0"/>
              <a:t>年、日本国民一人当たり年間１．６</a:t>
            </a:r>
            <a:r>
              <a:rPr kumimoji="1" lang="en-US" altLang="ja-JP" dirty="0"/>
              <a:t>ℓ</a:t>
            </a:r>
          </a:p>
          <a:p>
            <a:r>
              <a:rPr lang="en-US" altLang="ja-JP" dirty="0"/>
              <a:t>2010</a:t>
            </a:r>
            <a:r>
              <a:rPr lang="ja-JP" altLang="en-US" dirty="0"/>
              <a:t>年、　１９．８</a:t>
            </a:r>
            <a:r>
              <a:rPr lang="en-US" altLang="ja-JP" dirty="0"/>
              <a:t>ℓ  (</a:t>
            </a:r>
            <a:r>
              <a:rPr lang="ja-JP" altLang="en-US" dirty="0"/>
              <a:t>輸入</a:t>
            </a:r>
            <a:r>
              <a:rPr lang="en-US" altLang="ja-JP" dirty="0"/>
              <a:t>16.6%</a:t>
            </a:r>
            <a:r>
              <a:rPr lang="ja-JP" altLang="en-US" dirty="0"/>
              <a:t>）</a:t>
            </a:r>
            <a:endParaRPr lang="en-US" altLang="ja-JP" dirty="0"/>
          </a:p>
          <a:p>
            <a:endParaRPr kumimoji="1" lang="en-US" altLang="ja-JP" dirty="0"/>
          </a:p>
          <a:p>
            <a:r>
              <a:rPr kumimoji="1" lang="en-US" altLang="ja-JP" dirty="0"/>
              <a:t>1987</a:t>
            </a:r>
            <a:r>
              <a:rPr kumimoji="1" lang="ja-JP" altLang="en-US" dirty="0"/>
              <a:t>年、米国民一人当たり年間２１．５</a:t>
            </a:r>
            <a:r>
              <a:rPr kumimoji="1" lang="en-US" altLang="ja-JP" dirty="0"/>
              <a:t>ℓ</a:t>
            </a:r>
          </a:p>
          <a:p>
            <a:r>
              <a:rPr lang="en-US" altLang="ja-JP" dirty="0"/>
              <a:t>1997</a:t>
            </a:r>
            <a:r>
              <a:rPr lang="ja-JP" altLang="en-US" dirty="0"/>
              <a:t>年、４５．８</a:t>
            </a:r>
            <a:r>
              <a:rPr lang="en-US" altLang="ja-JP" dirty="0"/>
              <a:t>ℓ</a:t>
            </a:r>
          </a:p>
          <a:p>
            <a:r>
              <a:rPr kumimoji="1" lang="en-US" altLang="ja-JP" dirty="0"/>
              <a:t>2006</a:t>
            </a:r>
            <a:r>
              <a:rPr kumimoji="1" lang="ja-JP" altLang="en-US" dirty="0"/>
              <a:t>年、１０４．５</a:t>
            </a:r>
            <a:r>
              <a:rPr kumimoji="1" lang="en-US" altLang="ja-JP" dirty="0"/>
              <a:t>ℓ</a:t>
            </a:r>
            <a:r>
              <a:rPr kumimoji="1" lang="ja-JP" altLang="en-US" dirty="0"/>
              <a:t>　（炭酸飲料１９０</a:t>
            </a:r>
            <a:r>
              <a:rPr kumimoji="1" lang="en-US" altLang="ja-JP" dirty="0"/>
              <a:t>ℓ</a:t>
            </a:r>
            <a:r>
              <a:rPr kumimoji="1" lang="ja-JP" altLang="en-US" dirty="0"/>
              <a:t>）</a:t>
            </a:r>
            <a:endParaRPr kumimoji="1" lang="en-US" altLang="ja-JP" dirty="0"/>
          </a:p>
          <a:p>
            <a:endParaRPr lang="en-US" altLang="ja-JP" dirty="0"/>
          </a:p>
          <a:p>
            <a:r>
              <a:rPr kumimoji="1" lang="ja-JP" altLang="en-US" dirty="0"/>
              <a:t>世界全体の売上、６００億ドル以上 </a:t>
            </a:r>
            <a:r>
              <a:rPr kumimoji="1" lang="en-US" altLang="ja-JP" dirty="0"/>
              <a:t>(2006?)</a:t>
            </a:r>
          </a:p>
          <a:p>
            <a:pPr>
              <a:buNone/>
            </a:pPr>
            <a:endParaRPr lang="en-US" altLang="ja-JP" dirty="0"/>
          </a:p>
          <a:p>
            <a:pPr>
              <a:buNone/>
            </a:pP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37</a:t>
            </a:fld>
            <a:endParaRPr kumimoji="1" lang="ja-JP" altLang="en-US" dirty="0"/>
          </a:p>
        </p:txBody>
      </p:sp>
      <p:sp>
        <p:nvSpPr>
          <p:cNvPr id="5" name="正方形/長方形 4"/>
          <p:cNvSpPr/>
          <p:nvPr/>
        </p:nvSpPr>
        <p:spPr>
          <a:xfrm>
            <a:off x="1571604" y="6215082"/>
            <a:ext cx="6072230" cy="500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参照：水危機ほんとうの話、ミネラルウォーター・ショック</a:t>
            </a:r>
            <a:endParaRPr kumimoji="1" lang="ja-JP" altLang="en-US"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28596" y="642918"/>
            <a:ext cx="8501122" cy="5483245"/>
          </a:xfrm>
        </p:spPr>
        <p:txBody>
          <a:bodyPr/>
          <a:lstStyle/>
          <a:p>
            <a:r>
              <a:rPr kumimoji="1" lang="ja-JP" altLang="en-US" dirty="0"/>
              <a:t>次は、</a:t>
            </a:r>
            <a:r>
              <a:rPr kumimoji="1" lang="en-US" altLang="ja-JP" dirty="0"/>
              <a:t>4</a:t>
            </a:r>
            <a:r>
              <a:rPr kumimoji="1" lang="ja-JP" altLang="en-US" dirty="0"/>
              <a:t>：バーチャル・ウオーター</a:t>
            </a:r>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38</a:t>
            </a:fld>
            <a:endParaRPr kumimoji="1" lang="ja-JP" altLang="en-US"/>
          </a:p>
        </p:txBody>
      </p:sp>
      <p:sp>
        <p:nvSpPr>
          <p:cNvPr id="6" name="正方形/長方形 5"/>
          <p:cNvSpPr/>
          <p:nvPr/>
        </p:nvSpPr>
        <p:spPr>
          <a:xfrm>
            <a:off x="1928794" y="5143512"/>
            <a:ext cx="1785950" cy="642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あやめ：</a:t>
            </a:r>
            <a:r>
              <a:rPr lang="en-US" altLang="ja-JP" dirty="0">
                <a:solidFill>
                  <a:schemeClr val="tx1"/>
                </a:solidFill>
              </a:rPr>
              <a:t>iris</a:t>
            </a:r>
            <a:endParaRPr kumimoji="1" lang="ja-JP" altLang="en-US" dirty="0">
              <a:solidFill>
                <a:schemeClr val="tx1"/>
              </a:solidFill>
            </a:endParaRPr>
          </a:p>
        </p:txBody>
      </p:sp>
      <p:pic>
        <p:nvPicPr>
          <p:cNvPr id="412674" name="Picture 2" descr="http://image.space.rakuten.co.jp/lg01/85/0000249385/00/imga67bfe56zikazj.jpeg"/>
          <p:cNvPicPr>
            <a:picLocks noChangeAspect="1" noChangeArrowheads="1"/>
          </p:cNvPicPr>
          <p:nvPr/>
        </p:nvPicPr>
        <p:blipFill>
          <a:blip r:embed="rId2" cstate="print"/>
          <a:srcRect/>
          <a:stretch>
            <a:fillRect/>
          </a:stretch>
        </p:blipFill>
        <p:spPr bwMode="auto">
          <a:xfrm>
            <a:off x="4953261" y="1928802"/>
            <a:ext cx="3619267" cy="2718143"/>
          </a:xfrm>
          <a:prstGeom prst="rect">
            <a:avLst/>
          </a:prstGeom>
          <a:noFill/>
        </p:spPr>
      </p:pic>
      <p:sp>
        <p:nvSpPr>
          <p:cNvPr id="8" name="正方形/長方形 7"/>
          <p:cNvSpPr/>
          <p:nvPr/>
        </p:nvSpPr>
        <p:spPr>
          <a:xfrm>
            <a:off x="6000760" y="4857760"/>
            <a:ext cx="1571636"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菖蒲</a:t>
            </a:r>
            <a:endParaRPr kumimoji="1" lang="ja-JP" altLang="en-US" dirty="0">
              <a:solidFill>
                <a:schemeClr val="tx1"/>
              </a:solidFill>
            </a:endParaRPr>
          </a:p>
        </p:txBody>
      </p:sp>
      <p:pic>
        <p:nvPicPr>
          <p:cNvPr id="412676" name="Picture 4" descr="http://aoki2.si.gunma-u.ac.jp/BotanicalGarden/PICTs/ayame.jpeg"/>
          <p:cNvPicPr>
            <a:picLocks noChangeAspect="1" noChangeArrowheads="1"/>
          </p:cNvPicPr>
          <p:nvPr/>
        </p:nvPicPr>
        <p:blipFill>
          <a:blip r:embed="rId3" cstate="print"/>
          <a:srcRect/>
          <a:stretch>
            <a:fillRect/>
          </a:stretch>
        </p:blipFill>
        <p:spPr bwMode="auto">
          <a:xfrm>
            <a:off x="857224" y="1928802"/>
            <a:ext cx="3820214" cy="305276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バーチャルウォーター</a:t>
            </a:r>
            <a:endParaRPr kumimoji="1" lang="ja-JP" altLang="en-US" dirty="0"/>
          </a:p>
        </p:txBody>
      </p:sp>
      <p:sp>
        <p:nvSpPr>
          <p:cNvPr id="3" name="コンテンツ プレースホルダ 2"/>
          <p:cNvSpPr>
            <a:spLocks noGrp="1"/>
          </p:cNvSpPr>
          <p:nvPr>
            <p:ph idx="1"/>
          </p:nvPr>
        </p:nvSpPr>
        <p:spPr>
          <a:xfrm>
            <a:off x="0" y="1340768"/>
            <a:ext cx="9144000" cy="5015582"/>
          </a:xfrm>
        </p:spPr>
        <p:txBody>
          <a:bodyPr>
            <a:noAutofit/>
          </a:bodyPr>
          <a:lstStyle/>
          <a:p>
            <a:pPr marL="457200" lvl="1" indent="0">
              <a:lnSpc>
                <a:spcPct val="120000"/>
              </a:lnSpc>
              <a:buNone/>
            </a:pPr>
            <a:r>
              <a:rPr lang="ja-JP" altLang="en-US" sz="2400" kern="0" dirty="0"/>
              <a:t>バーチャルウォーターとは、食料を輸入している国</a:t>
            </a:r>
            <a:r>
              <a:rPr lang="en-US" altLang="ja-JP" sz="2400" kern="0" dirty="0"/>
              <a:t>(</a:t>
            </a:r>
            <a:r>
              <a:rPr lang="ja-JP" altLang="en-US" sz="2400" kern="0" dirty="0"/>
              <a:t>消費国</a:t>
            </a:r>
            <a:r>
              <a:rPr lang="en-US" altLang="ja-JP" sz="2400" kern="0" dirty="0"/>
              <a:t>)</a:t>
            </a:r>
            <a:r>
              <a:rPr lang="ja-JP" altLang="en-US" sz="2400" kern="0" dirty="0"/>
              <a:t>において、もしその輸入食料を生産するとしたら、どの程度の水が必要かを推定したものであり、ロンドン大学東洋アフリカ学科名誉教授のアンソニー・アラン氏がはじめて紹介した概念です</a:t>
            </a:r>
            <a:r>
              <a:rPr lang="ja-JP" altLang="en-US" sz="2400" kern="0" dirty="0" smtClean="0"/>
              <a:t>。</a:t>
            </a:r>
            <a:endParaRPr lang="en-US" altLang="ja-JP" sz="2400" kern="0" dirty="0" smtClean="0"/>
          </a:p>
          <a:p>
            <a:pPr marL="457200" lvl="1" indent="0">
              <a:lnSpc>
                <a:spcPct val="120000"/>
              </a:lnSpc>
              <a:buNone/>
            </a:pPr>
            <a:r>
              <a:rPr lang="en-US" altLang="ja-JP" sz="2400" kern="0" dirty="0"/>
              <a:t> </a:t>
            </a:r>
            <a:r>
              <a:rPr lang="ja-JP" altLang="en-US" sz="2400" kern="0" dirty="0" smtClean="0"/>
              <a:t>例えば</a:t>
            </a:r>
            <a:r>
              <a:rPr lang="ja-JP" altLang="en-US" sz="2400" kern="0" dirty="0"/>
              <a:t>、</a:t>
            </a:r>
            <a:r>
              <a:rPr lang="en-US" altLang="ja-JP" sz="2400" kern="0" dirty="0"/>
              <a:t>1kg</a:t>
            </a:r>
            <a:r>
              <a:rPr lang="ja-JP" altLang="en-US" sz="2400" kern="0" dirty="0"/>
              <a:t>のトウモロコシを生産するには、灌漑用水として</a:t>
            </a:r>
            <a:r>
              <a:rPr lang="en-US" altLang="ja-JP" sz="2400" kern="0" dirty="0"/>
              <a:t>1,800</a:t>
            </a:r>
            <a:r>
              <a:rPr lang="ja-JP" altLang="en-US" sz="2400" kern="0" dirty="0"/>
              <a:t>リットルの水が必要です。また、牛はこうした穀物を大量に消費しながら育つため、牛肉</a:t>
            </a:r>
            <a:r>
              <a:rPr lang="en-US" altLang="ja-JP" sz="2400" kern="0" dirty="0"/>
              <a:t>1kg</a:t>
            </a:r>
            <a:r>
              <a:rPr lang="ja-JP" altLang="en-US" sz="2400" kern="0" dirty="0"/>
              <a:t>を生産するには、その約</a:t>
            </a:r>
            <a:r>
              <a:rPr lang="en-US" altLang="ja-JP" sz="2400" kern="0" dirty="0"/>
              <a:t>20,000</a:t>
            </a:r>
            <a:r>
              <a:rPr lang="ja-JP" altLang="en-US" sz="2400" kern="0" dirty="0"/>
              <a:t>倍もの水が必要です。つまり、日本は海外から食料を輸入することによって、その生産に必要な分だけ自国の水を使わないで済んでいるのです。言い換えれば、食料の輸入は、形を変えて水を輸入していることと考えることができます</a:t>
            </a:r>
            <a:r>
              <a:rPr lang="ja-JP" altLang="en-US" sz="2400" kern="0" dirty="0" smtClean="0"/>
              <a:t>。</a:t>
            </a:r>
            <a:endParaRPr kumimoji="1" lang="ja-JP" altLang="en-US" sz="2400" kern="0"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39</a:t>
            </a:fld>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00034" y="571480"/>
            <a:ext cx="3600450" cy="3197225"/>
          </a:xfrm>
          <a:prstGeom prst="rect">
            <a:avLst/>
          </a:prstGeom>
          <a:noFill/>
          <a:ln w="9525">
            <a:noFill/>
            <a:miter lim="800000"/>
            <a:headEnd/>
            <a:tailEnd/>
          </a:ln>
          <a:effectLst/>
        </p:spPr>
        <p:txBody>
          <a:bodyPr>
            <a:spAutoFit/>
          </a:bodyPr>
          <a:lstStyle/>
          <a:p>
            <a:pPr>
              <a:spcBef>
                <a:spcPct val="50000"/>
              </a:spcBef>
            </a:pPr>
            <a:r>
              <a:rPr lang="ja-JP" altLang="en-US" sz="2400" b="1">
                <a:solidFill>
                  <a:schemeClr val="accent2"/>
                </a:solidFill>
              </a:rPr>
              <a:t>地球上に存在する水の量</a:t>
            </a:r>
          </a:p>
          <a:p>
            <a:pPr>
              <a:spcBef>
                <a:spcPct val="50000"/>
              </a:spcBef>
            </a:pPr>
            <a:r>
              <a:rPr lang="en-US" altLang="ja-JP" sz="2400" b="1">
                <a:solidFill>
                  <a:schemeClr val="accent2"/>
                </a:solidFill>
              </a:rPr>
              <a:t>14</a:t>
            </a:r>
            <a:r>
              <a:rPr lang="ja-JP" altLang="en-US" sz="2400" b="1">
                <a:solidFill>
                  <a:schemeClr val="accent2"/>
                </a:solidFill>
              </a:rPr>
              <a:t>億立方キロメートル</a:t>
            </a:r>
          </a:p>
          <a:p>
            <a:pPr>
              <a:spcBef>
                <a:spcPct val="50000"/>
              </a:spcBef>
            </a:pPr>
            <a:endParaRPr lang="ja-JP" altLang="en-US" sz="2400" b="1" baseline="30000">
              <a:solidFill>
                <a:schemeClr val="accent2"/>
              </a:solidFill>
            </a:endParaRPr>
          </a:p>
          <a:p>
            <a:endParaRPr lang="ja-JP" altLang="en-US" sz="2400" b="1">
              <a:solidFill>
                <a:schemeClr val="accent2"/>
              </a:solidFill>
            </a:endParaRPr>
          </a:p>
          <a:p>
            <a:endParaRPr lang="ja-JP" altLang="en-US" sz="2400" b="1">
              <a:solidFill>
                <a:schemeClr val="accent2"/>
              </a:solidFill>
            </a:endParaRPr>
          </a:p>
          <a:p>
            <a:r>
              <a:rPr lang="ja-JP" altLang="en-US" sz="2400" b="1">
                <a:solidFill>
                  <a:schemeClr val="accent2"/>
                </a:solidFill>
              </a:rPr>
              <a:t>地球の表面積</a:t>
            </a:r>
          </a:p>
          <a:p>
            <a:r>
              <a:rPr lang="en-US" altLang="ja-JP" sz="2400" b="1">
                <a:solidFill>
                  <a:schemeClr val="accent2"/>
                </a:solidFill>
              </a:rPr>
              <a:t>5</a:t>
            </a:r>
            <a:r>
              <a:rPr lang="ja-JP" altLang="en-US" sz="2400" b="1">
                <a:solidFill>
                  <a:schemeClr val="accent2"/>
                </a:solidFill>
              </a:rPr>
              <a:t>億</a:t>
            </a:r>
            <a:r>
              <a:rPr lang="en-US" altLang="ja-JP" sz="2400" b="1">
                <a:solidFill>
                  <a:schemeClr val="accent2"/>
                </a:solidFill>
              </a:rPr>
              <a:t>1</a:t>
            </a:r>
            <a:r>
              <a:rPr lang="ja-JP" altLang="en-US" sz="2400" b="1">
                <a:solidFill>
                  <a:schemeClr val="accent2"/>
                </a:solidFill>
              </a:rPr>
              <a:t>千万平方キロメートル</a:t>
            </a:r>
          </a:p>
        </p:txBody>
      </p:sp>
      <p:sp>
        <p:nvSpPr>
          <p:cNvPr id="12291" name="Text Box 3"/>
          <p:cNvSpPr txBox="1">
            <a:spLocks noChangeArrowheads="1"/>
          </p:cNvSpPr>
          <p:nvPr/>
        </p:nvSpPr>
        <p:spPr bwMode="auto">
          <a:xfrm>
            <a:off x="4787900" y="549275"/>
            <a:ext cx="4070380" cy="1384995"/>
          </a:xfrm>
          <a:prstGeom prst="rect">
            <a:avLst/>
          </a:prstGeom>
          <a:noFill/>
          <a:ln w="9525">
            <a:noFill/>
            <a:miter lim="800000"/>
            <a:headEnd/>
            <a:tailEnd/>
          </a:ln>
          <a:effectLst/>
        </p:spPr>
        <p:txBody>
          <a:bodyPr wrap="square">
            <a:spAutoFit/>
          </a:bodyPr>
          <a:lstStyle/>
          <a:p>
            <a:pPr>
              <a:spcBef>
                <a:spcPct val="50000"/>
              </a:spcBef>
            </a:pPr>
            <a:r>
              <a:rPr lang="en-US" altLang="ja-JP" sz="2400" b="1" dirty="0">
                <a:solidFill>
                  <a:schemeClr val="hlink"/>
                </a:solidFill>
                <a:latin typeface="Times New Roman" pitchFamily="18" charset="0"/>
              </a:rPr>
              <a:t>Total volume of water on the earth</a:t>
            </a:r>
          </a:p>
          <a:p>
            <a:pPr>
              <a:spcBef>
                <a:spcPct val="50000"/>
              </a:spcBef>
            </a:pPr>
            <a:r>
              <a:rPr lang="en-US" altLang="ja-JP" sz="2400" b="1" dirty="0">
                <a:solidFill>
                  <a:schemeClr val="hlink"/>
                </a:solidFill>
                <a:latin typeface="Times New Roman" pitchFamily="18" charset="0"/>
              </a:rPr>
              <a:t>1.4 billion cubic kilo meters</a:t>
            </a:r>
          </a:p>
        </p:txBody>
      </p:sp>
      <p:sp>
        <p:nvSpPr>
          <p:cNvPr id="12292" name="Text Box 4"/>
          <p:cNvSpPr txBox="1">
            <a:spLocks noChangeArrowheads="1"/>
          </p:cNvSpPr>
          <p:nvPr/>
        </p:nvSpPr>
        <p:spPr bwMode="auto">
          <a:xfrm>
            <a:off x="395288" y="4437063"/>
            <a:ext cx="4032250" cy="1004887"/>
          </a:xfrm>
          <a:prstGeom prst="rect">
            <a:avLst/>
          </a:prstGeom>
          <a:noFill/>
          <a:ln w="9525">
            <a:noFill/>
            <a:miter lim="800000"/>
            <a:headEnd/>
            <a:tailEnd/>
          </a:ln>
          <a:effectLst/>
        </p:spPr>
        <p:txBody>
          <a:bodyPr>
            <a:spAutoFit/>
          </a:bodyPr>
          <a:lstStyle/>
          <a:p>
            <a:pPr>
              <a:spcBef>
                <a:spcPct val="50000"/>
              </a:spcBef>
            </a:pPr>
            <a:r>
              <a:rPr lang="ja-JP" altLang="en-US" sz="2400" b="1" dirty="0">
                <a:solidFill>
                  <a:schemeClr val="accent2"/>
                </a:solidFill>
              </a:rPr>
              <a:t>地球表面で平均した水の深さ</a:t>
            </a:r>
          </a:p>
          <a:p>
            <a:pPr>
              <a:spcBef>
                <a:spcPct val="50000"/>
              </a:spcBef>
            </a:pPr>
            <a:r>
              <a:rPr lang="en-US" altLang="ja-JP" sz="2400" b="1" dirty="0">
                <a:solidFill>
                  <a:schemeClr val="accent2"/>
                </a:solidFill>
              </a:rPr>
              <a:t>2.75</a:t>
            </a:r>
            <a:r>
              <a:rPr lang="ja-JP" altLang="en-US" sz="2400" b="1" dirty="0">
                <a:solidFill>
                  <a:schemeClr val="accent2"/>
                </a:solidFill>
              </a:rPr>
              <a:t>キロメートル</a:t>
            </a:r>
          </a:p>
        </p:txBody>
      </p:sp>
      <p:sp>
        <p:nvSpPr>
          <p:cNvPr id="12293" name="Text Box 5"/>
          <p:cNvSpPr txBox="1">
            <a:spLocks noChangeArrowheads="1"/>
          </p:cNvSpPr>
          <p:nvPr/>
        </p:nvSpPr>
        <p:spPr bwMode="auto">
          <a:xfrm>
            <a:off x="4787900" y="2636838"/>
            <a:ext cx="3527425" cy="1384995"/>
          </a:xfrm>
          <a:prstGeom prst="rect">
            <a:avLst/>
          </a:prstGeom>
          <a:noFill/>
          <a:ln w="9525">
            <a:noFill/>
            <a:miter lim="800000"/>
            <a:headEnd/>
            <a:tailEnd/>
          </a:ln>
          <a:effectLst/>
        </p:spPr>
        <p:txBody>
          <a:bodyPr>
            <a:spAutoFit/>
          </a:bodyPr>
          <a:lstStyle/>
          <a:p>
            <a:pPr>
              <a:spcBef>
                <a:spcPct val="50000"/>
              </a:spcBef>
            </a:pPr>
            <a:r>
              <a:rPr lang="en-US" altLang="ja-JP" sz="2400" b="1" dirty="0">
                <a:solidFill>
                  <a:schemeClr val="hlink"/>
                </a:solidFill>
                <a:latin typeface="Times New Roman" pitchFamily="18" charset="0"/>
              </a:rPr>
              <a:t>Surface area of the earth</a:t>
            </a:r>
          </a:p>
          <a:p>
            <a:pPr>
              <a:spcBef>
                <a:spcPct val="50000"/>
              </a:spcBef>
            </a:pPr>
            <a:r>
              <a:rPr lang="en-US" altLang="ja-JP" sz="2400" b="1" dirty="0">
                <a:solidFill>
                  <a:schemeClr val="hlink"/>
                </a:solidFill>
                <a:latin typeface="Times New Roman" pitchFamily="18" charset="0"/>
              </a:rPr>
              <a:t>510 million square kilo meters</a:t>
            </a:r>
          </a:p>
        </p:txBody>
      </p:sp>
      <p:sp>
        <p:nvSpPr>
          <p:cNvPr id="12294" name="Text Box 6"/>
          <p:cNvSpPr txBox="1">
            <a:spLocks noChangeArrowheads="1"/>
          </p:cNvSpPr>
          <p:nvPr/>
        </p:nvSpPr>
        <p:spPr bwMode="auto">
          <a:xfrm>
            <a:off x="4859338" y="4292600"/>
            <a:ext cx="3816350" cy="1370013"/>
          </a:xfrm>
          <a:prstGeom prst="rect">
            <a:avLst/>
          </a:prstGeom>
          <a:noFill/>
          <a:ln w="9525">
            <a:noFill/>
            <a:miter lim="800000"/>
            <a:headEnd/>
            <a:tailEnd/>
          </a:ln>
          <a:effectLst/>
        </p:spPr>
        <p:txBody>
          <a:bodyPr>
            <a:spAutoFit/>
          </a:bodyPr>
          <a:lstStyle/>
          <a:p>
            <a:pPr>
              <a:spcBef>
                <a:spcPct val="50000"/>
              </a:spcBef>
            </a:pPr>
            <a:r>
              <a:rPr lang="en-US" altLang="ja-JP" sz="2400" b="1">
                <a:solidFill>
                  <a:schemeClr val="hlink"/>
                </a:solidFill>
                <a:latin typeface="Times New Roman" pitchFamily="18" charset="0"/>
              </a:rPr>
              <a:t>Average water depth over the surface of the earth</a:t>
            </a:r>
          </a:p>
          <a:p>
            <a:pPr>
              <a:spcBef>
                <a:spcPct val="50000"/>
              </a:spcBef>
            </a:pPr>
            <a:r>
              <a:rPr lang="en-US" altLang="ja-JP" sz="2400" b="1">
                <a:solidFill>
                  <a:schemeClr val="hlink"/>
                </a:solidFill>
                <a:latin typeface="Times New Roman" pitchFamily="18" charset="0"/>
              </a:rPr>
              <a:t>2.75 km</a:t>
            </a:r>
          </a:p>
        </p:txBody>
      </p:sp>
      <p:sp>
        <p:nvSpPr>
          <p:cNvPr id="12295" name="Text Box 7"/>
          <p:cNvSpPr txBox="1">
            <a:spLocks noChangeArrowheads="1"/>
          </p:cNvSpPr>
          <p:nvPr/>
        </p:nvSpPr>
        <p:spPr bwMode="auto">
          <a:xfrm>
            <a:off x="468313" y="0"/>
            <a:ext cx="2590800" cy="366713"/>
          </a:xfrm>
          <a:prstGeom prst="rect">
            <a:avLst/>
          </a:prstGeom>
          <a:noFill/>
          <a:ln w="9525">
            <a:noFill/>
            <a:miter lim="800000"/>
            <a:headEnd/>
            <a:tailEnd/>
          </a:ln>
          <a:effectLst/>
        </p:spPr>
        <p:txBody>
          <a:bodyPr>
            <a:spAutoFit/>
          </a:bodyPr>
          <a:lstStyle/>
          <a:p>
            <a:pPr>
              <a:spcBef>
                <a:spcPct val="50000"/>
              </a:spcBef>
            </a:pPr>
            <a:r>
              <a:rPr lang="en-US" altLang="ja-JP">
                <a:latin typeface="Times New Roman" pitchFamily="18" charset="0"/>
              </a:rPr>
              <a:t>world water resources</a:t>
            </a:r>
          </a:p>
        </p:txBody>
      </p:sp>
      <p:sp>
        <p:nvSpPr>
          <p:cNvPr id="8" name="スライド番号プレースホルダ 7"/>
          <p:cNvSpPr>
            <a:spLocks noGrp="1"/>
          </p:cNvSpPr>
          <p:nvPr>
            <p:ph type="sldNum" sz="quarter" idx="12"/>
          </p:nvPr>
        </p:nvSpPr>
        <p:spPr/>
        <p:txBody>
          <a:bodyPr/>
          <a:lstStyle/>
          <a:p>
            <a:fld id="{80F37C07-476B-4321-A5E5-D0A1473BC6BC}" type="slidenum">
              <a:rPr kumimoji="1" lang="ja-JP" altLang="en-US" smtClean="0"/>
              <a:pPr/>
              <a:t>4</a:t>
            </a:fld>
            <a:endParaRPr kumimoji="1" lang="ja-JP" altLang="en-US"/>
          </a:p>
        </p:txBody>
      </p:sp>
      <p:sp>
        <p:nvSpPr>
          <p:cNvPr id="9" name="正方形/長方形 8"/>
          <p:cNvSpPr/>
          <p:nvPr/>
        </p:nvSpPr>
        <p:spPr>
          <a:xfrm>
            <a:off x="6500826" y="6215082"/>
            <a:ext cx="1959511" cy="369332"/>
          </a:xfrm>
          <a:prstGeom prst="rect">
            <a:avLst/>
          </a:prstGeom>
        </p:spPr>
        <p:txBody>
          <a:bodyPr wrap="none">
            <a:spAutoFit/>
          </a:bodyPr>
          <a:lstStyle/>
          <a:p>
            <a:r>
              <a:rPr lang="en-US" altLang="ja-JP" dirty="0"/>
              <a:t>From Dr.</a:t>
            </a:r>
            <a:r>
              <a:rPr lang="ja-JP" altLang="en-US" dirty="0"/>
              <a:t>玉井信行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バーチャルウォーター</a:t>
            </a:r>
            <a:r>
              <a:rPr lang="en-US" altLang="ja-JP" dirty="0"/>
              <a:t>,2</a:t>
            </a:r>
            <a:endParaRPr kumimoji="1" lang="ja-JP" altLang="en-US" dirty="0"/>
          </a:p>
        </p:txBody>
      </p:sp>
      <p:sp>
        <p:nvSpPr>
          <p:cNvPr id="3" name="コンテンツ プレースホルダ 2"/>
          <p:cNvSpPr>
            <a:spLocks noGrp="1"/>
          </p:cNvSpPr>
          <p:nvPr>
            <p:ph idx="1"/>
          </p:nvPr>
        </p:nvSpPr>
        <p:spPr>
          <a:xfrm>
            <a:off x="457200" y="1409638"/>
            <a:ext cx="8229600" cy="4525963"/>
          </a:xfrm>
        </p:spPr>
        <p:txBody>
          <a:bodyPr>
            <a:normAutofit fontScale="70000" lnSpcReduction="20000"/>
          </a:bodyPr>
          <a:lstStyle/>
          <a:p>
            <a:pPr>
              <a:lnSpc>
                <a:spcPct val="120000"/>
              </a:lnSpc>
            </a:pPr>
            <a:r>
              <a:rPr lang="ja-JP" altLang="en-US" dirty="0"/>
              <a:t>日本のカロリーベースの食料自給率は</a:t>
            </a:r>
            <a:r>
              <a:rPr lang="en-US" altLang="ja-JP" dirty="0"/>
              <a:t>40%</a:t>
            </a:r>
            <a:r>
              <a:rPr lang="ja-JP" altLang="en-US" dirty="0"/>
              <a:t>程度ですから、日本人は海外の水に依存して生きているといえます。つまり、日本はバーチャルウォーターの輸入を通じて海外とつながっており、海外での水不足や水質汚濁等の水問題は、日本と無関係ではないのです。</a:t>
            </a:r>
            <a:br>
              <a:rPr lang="ja-JP" altLang="en-US" dirty="0"/>
            </a:br>
            <a:r>
              <a:rPr lang="en-US" altLang="ja-JP" dirty="0"/>
              <a:t>2005</a:t>
            </a:r>
            <a:r>
              <a:rPr lang="ja-JP" altLang="en-US" dirty="0"/>
              <a:t>年において、海外から日本に輸入されたバーチャルウォーター量は、</a:t>
            </a:r>
            <a:r>
              <a:rPr lang="ja-JP" altLang="en-US" dirty="0">
                <a:solidFill>
                  <a:srgbClr val="002060"/>
                </a:solidFill>
              </a:rPr>
              <a:t>約</a:t>
            </a:r>
            <a:r>
              <a:rPr lang="en-US" altLang="ja-JP" dirty="0">
                <a:solidFill>
                  <a:srgbClr val="002060"/>
                </a:solidFill>
              </a:rPr>
              <a:t>800</a:t>
            </a:r>
            <a:r>
              <a:rPr lang="ja-JP" altLang="en-US" dirty="0">
                <a:solidFill>
                  <a:srgbClr val="002060"/>
                </a:solidFill>
              </a:rPr>
              <a:t>億</a:t>
            </a:r>
            <a:r>
              <a:rPr lang="en-US" altLang="ja-JP" dirty="0">
                <a:solidFill>
                  <a:srgbClr val="002060"/>
                </a:solidFill>
              </a:rPr>
              <a:t>m³</a:t>
            </a:r>
            <a:r>
              <a:rPr lang="ja-JP" altLang="en-US" dirty="0"/>
              <a:t>（</a:t>
            </a:r>
            <a:r>
              <a:rPr lang="en-US" altLang="ja-JP" dirty="0"/>
              <a:t>※1</a:t>
            </a:r>
            <a:r>
              <a:rPr lang="ja-JP" altLang="en-US" dirty="0"/>
              <a:t>）であり、その大半は食料に起因しています。これは、日本国内で使用される年間水使用量と同程度です。</a:t>
            </a:r>
            <a:br>
              <a:rPr lang="ja-JP" altLang="en-US" dirty="0"/>
            </a:br>
            <a:endParaRPr lang="en-US" altLang="ja-JP" dirty="0"/>
          </a:p>
          <a:p>
            <a:pPr>
              <a:lnSpc>
                <a:spcPct val="120000"/>
              </a:lnSpc>
            </a:pPr>
            <a:r>
              <a:rPr lang="en-US" altLang="ja-JP" dirty="0"/>
              <a:t>※</a:t>
            </a:r>
            <a:r>
              <a:rPr lang="ja-JP" altLang="en-US" dirty="0"/>
              <a:t>東京大学生産技術研究所　沖教授らのグループでは</a:t>
            </a:r>
            <a:r>
              <a:rPr lang="en-US" altLang="ja-JP" dirty="0"/>
              <a:t>2000</a:t>
            </a:r>
            <a:r>
              <a:rPr lang="ja-JP" altLang="en-US" dirty="0"/>
              <a:t>年のデータをもとに約 </a:t>
            </a:r>
            <a:r>
              <a:rPr lang="en-US" altLang="ja-JP" dirty="0"/>
              <a:t>640</a:t>
            </a:r>
            <a:r>
              <a:rPr lang="ja-JP" altLang="en-US" dirty="0"/>
              <a:t>億</a:t>
            </a:r>
            <a:r>
              <a:rPr lang="en-US" altLang="ja-JP" dirty="0"/>
              <a:t>m³</a:t>
            </a:r>
            <a:r>
              <a:rPr lang="ja-JP" altLang="en-US" dirty="0"/>
              <a:t>という値を算出している。今回の推定値は、データを</a:t>
            </a:r>
            <a:r>
              <a:rPr lang="en-US" altLang="ja-JP" dirty="0"/>
              <a:t>2005</a:t>
            </a:r>
            <a:r>
              <a:rPr lang="ja-JP" altLang="en-US" dirty="0"/>
              <a:t>年に更新した上で、木材等新たな産品を追加し、沖教授のご指導を受けて、環境省と特別非営利活動法人日本水フォーラムが算出したものである。</a:t>
            </a:r>
            <a:endParaRPr lang="en-US" altLang="ja-JP" dirty="0"/>
          </a:p>
          <a:p>
            <a:endParaRPr kumimoji="1" lang="en-US" altLang="ja-JP"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40</a:t>
            </a:fld>
            <a:endParaRPr kumimoji="1" lang="ja-JP" altLang="en-US"/>
          </a:p>
        </p:txBody>
      </p:sp>
      <p:sp>
        <p:nvSpPr>
          <p:cNvPr id="5" name="正方形/長方形 4"/>
          <p:cNvSpPr/>
          <p:nvPr/>
        </p:nvSpPr>
        <p:spPr>
          <a:xfrm>
            <a:off x="2438275" y="6323206"/>
            <a:ext cx="4267450" cy="369332"/>
          </a:xfrm>
          <a:prstGeom prst="rect">
            <a:avLst/>
          </a:prstGeom>
        </p:spPr>
        <p:txBody>
          <a:bodyPr wrap="none">
            <a:spAutoFit/>
          </a:bodyPr>
          <a:lstStyle/>
          <a:p>
            <a:r>
              <a:rPr lang="en-US" altLang="ja-JP" dirty="0"/>
              <a:t>http://www.env.go.jp/water/virtual_water/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s-yamaga.jp/kankyo/zu_21_087.gif"/>
          <p:cNvPicPr>
            <a:picLocks noChangeAspect="1" noChangeArrowheads="1"/>
          </p:cNvPicPr>
          <p:nvPr/>
        </p:nvPicPr>
        <p:blipFill>
          <a:blip r:embed="rId2" cstate="print"/>
          <a:srcRect/>
          <a:stretch>
            <a:fillRect/>
          </a:stretch>
        </p:blipFill>
        <p:spPr bwMode="auto">
          <a:xfrm>
            <a:off x="278054" y="642918"/>
            <a:ext cx="8540652" cy="5643602"/>
          </a:xfrm>
          <a:prstGeom prst="rect">
            <a:avLst/>
          </a:prstGeom>
          <a:noFill/>
        </p:spPr>
      </p:pic>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41</a:t>
            </a:fld>
            <a:endParaRPr kumimoji="1"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2844" y="642918"/>
            <a:ext cx="8715436" cy="5016758"/>
          </a:xfrm>
          <a:prstGeom prst="rect">
            <a:avLst/>
          </a:prstGeom>
        </p:spPr>
        <p:txBody>
          <a:bodyPr wrap="square">
            <a:spAutoFit/>
          </a:bodyPr>
          <a:lstStyle/>
          <a:p>
            <a:r>
              <a:rPr lang="ja-JP" altLang="en-US" sz="3200" dirty="0" smtClean="0"/>
              <a:t>従来</a:t>
            </a:r>
            <a:r>
              <a:rPr lang="ja-JP" altLang="en-US" sz="3200" dirty="0"/>
              <a:t>バーチャルウォーターとの対比でリアルウォーターと呼ばれていた「輸出国で実際に消費された水資源量」の名称を </a:t>
            </a:r>
            <a:r>
              <a:rPr lang="en-US" altLang="ja-JP" sz="3200" dirty="0"/>
              <a:t>water footprint</a:t>
            </a:r>
            <a:r>
              <a:rPr lang="ja-JP" altLang="en-US" sz="3200" dirty="0"/>
              <a:t>と呼ぶこととした</a:t>
            </a:r>
            <a:r>
              <a:rPr lang="ja-JP" altLang="en-US" sz="3200" dirty="0" smtClean="0"/>
              <a:t>。</a:t>
            </a:r>
            <a:endParaRPr lang="en-US" altLang="ja-JP" sz="3200" dirty="0" smtClean="0"/>
          </a:p>
          <a:p>
            <a:endParaRPr lang="en-US" altLang="ja-JP" sz="3200" dirty="0" smtClean="0"/>
          </a:p>
          <a:p>
            <a:r>
              <a:rPr lang="ja-JP" altLang="en-US" sz="3200" dirty="0" smtClean="0"/>
              <a:t>これ</a:t>
            </a:r>
            <a:r>
              <a:rPr lang="ja-JP" altLang="en-US" sz="3200" dirty="0"/>
              <a:t>は、「一人の人間が持続的な生活を営むために必要な土地面積」を表す「エコロジカル・フットプリント」の概念を水資源に置き換えたもの、であり、</a:t>
            </a:r>
            <a:r>
              <a:rPr lang="en-US" altLang="ja-JP" sz="3200" dirty="0"/>
              <a:t>UNESCO-IHE</a:t>
            </a:r>
            <a:r>
              <a:rPr lang="ja-JP" altLang="en-US" sz="3200" dirty="0"/>
              <a:t>のグループが使用し始めた用語である。 </a:t>
            </a:r>
          </a:p>
        </p:txBody>
      </p:sp>
      <p:sp>
        <p:nvSpPr>
          <p:cNvPr id="5" name="正方形/長方形 4"/>
          <p:cNvSpPr/>
          <p:nvPr/>
        </p:nvSpPr>
        <p:spPr>
          <a:xfrm>
            <a:off x="755576" y="5921315"/>
            <a:ext cx="7143800" cy="369332"/>
          </a:xfrm>
          <a:prstGeom prst="rect">
            <a:avLst/>
          </a:prstGeom>
        </p:spPr>
        <p:txBody>
          <a:bodyPr wrap="square">
            <a:spAutoFit/>
          </a:bodyPr>
          <a:lstStyle/>
          <a:p>
            <a:r>
              <a:rPr lang="ja-JP" altLang="en-US" dirty="0"/>
              <a:t>出典：</a:t>
            </a:r>
            <a:r>
              <a:rPr lang="en-GB" altLang="ja-JP" dirty="0"/>
              <a:t>http://hydro.iis.u-tokyo.ac.jp/Info/Press200802/</a:t>
            </a:r>
            <a:endParaRPr lang="ja-JP" altLang="en-US" dirty="0"/>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42</a:t>
            </a:fld>
            <a:endParaRPr kumimoji="1" lang="ja-JP"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857224" y="357166"/>
            <a:ext cx="7643866" cy="6038012"/>
          </a:xfrm>
          <a:prstGeom prst="rect">
            <a:avLst/>
          </a:prstGeom>
          <a:noFill/>
          <a:ln w="9525">
            <a:noFill/>
            <a:miter lim="800000"/>
            <a:headEnd/>
            <a:tailEnd/>
          </a:ln>
          <a:effectLst/>
        </p:spPr>
      </p:pic>
      <p:sp>
        <p:nvSpPr>
          <p:cNvPr id="5" name="正方形/長方形 4"/>
          <p:cNvSpPr/>
          <p:nvPr/>
        </p:nvSpPr>
        <p:spPr>
          <a:xfrm>
            <a:off x="1285852" y="6357958"/>
            <a:ext cx="7072362" cy="369332"/>
          </a:xfrm>
          <a:prstGeom prst="rect">
            <a:avLst/>
          </a:prstGeom>
        </p:spPr>
        <p:txBody>
          <a:bodyPr wrap="square">
            <a:spAutoFit/>
          </a:bodyPr>
          <a:lstStyle/>
          <a:p>
            <a:r>
              <a:rPr lang="en-GB" altLang="ja-JP" dirty="0"/>
              <a:t>http://hydro.iis.u-tokyo.ac.jp/Info/Press200802/</a:t>
            </a:r>
            <a:endParaRPr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43</a:t>
            </a:fld>
            <a:endParaRPr kumimoji="1" lang="ja-JP" altLang="en-US"/>
          </a:p>
        </p:txBody>
      </p:sp>
      <p:sp>
        <p:nvSpPr>
          <p:cNvPr id="6" name="正方形/長方形 5"/>
          <p:cNvSpPr/>
          <p:nvPr/>
        </p:nvSpPr>
        <p:spPr>
          <a:xfrm>
            <a:off x="2786050" y="285728"/>
            <a:ext cx="3714776"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857884" y="857232"/>
            <a:ext cx="207170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57290" y="2786058"/>
            <a:ext cx="1285884"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357290" y="421481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62516" y="1142984"/>
            <a:ext cx="8882322" cy="4643470"/>
          </a:xfrm>
          <a:prstGeom prst="rect">
            <a:avLst/>
          </a:prstGeom>
          <a:noFill/>
          <a:ln w="9525">
            <a:noFill/>
            <a:miter lim="800000"/>
            <a:headEnd/>
            <a:tailEnd/>
          </a:ln>
          <a:effectLst/>
        </p:spPr>
      </p:pic>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44</a:t>
            </a:fld>
            <a:endParaRPr kumimoji="1" lang="ja-JP"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45</a:t>
            </a:fld>
            <a:endParaRPr kumimoji="1" lang="ja-JP" altLang="en-US"/>
          </a:p>
        </p:txBody>
      </p:sp>
      <p:pic>
        <p:nvPicPr>
          <p:cNvPr id="180226" name="Picture 2"/>
          <p:cNvPicPr>
            <a:picLocks noChangeAspect="1" noChangeArrowheads="1"/>
          </p:cNvPicPr>
          <p:nvPr/>
        </p:nvPicPr>
        <p:blipFill>
          <a:blip r:embed="rId2" cstate="print"/>
          <a:srcRect/>
          <a:stretch>
            <a:fillRect/>
          </a:stretch>
        </p:blipFill>
        <p:spPr bwMode="auto">
          <a:xfrm>
            <a:off x="-36969" y="285728"/>
            <a:ext cx="9180969" cy="5357849"/>
          </a:xfrm>
          <a:prstGeom prst="rect">
            <a:avLst/>
          </a:prstGeom>
          <a:noFill/>
          <a:ln w="9525">
            <a:noFill/>
            <a:miter lim="800000"/>
            <a:headEnd/>
            <a:tailEnd/>
          </a:ln>
          <a:effectLst/>
        </p:spPr>
      </p:pic>
      <p:sp>
        <p:nvSpPr>
          <p:cNvPr id="6" name="正方形/長方形 5"/>
          <p:cNvSpPr/>
          <p:nvPr/>
        </p:nvSpPr>
        <p:spPr>
          <a:xfrm>
            <a:off x="1643042" y="5786454"/>
            <a:ext cx="635798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From National Water Footprint Account: The green, blue and grey water footprint of production and consumption </a:t>
            </a:r>
          </a:p>
          <a:p>
            <a:pPr algn="ctr"/>
            <a:r>
              <a:rPr kumimoji="1" lang="en-US" altLang="ja-JP" dirty="0">
                <a:solidFill>
                  <a:schemeClr val="tx1"/>
                </a:solidFill>
              </a:rPr>
              <a:t>By M.M. </a:t>
            </a:r>
            <a:r>
              <a:rPr kumimoji="1" lang="en-US" altLang="ja-JP" dirty="0" err="1">
                <a:solidFill>
                  <a:schemeClr val="tx1"/>
                </a:solidFill>
              </a:rPr>
              <a:t>Mekonnen</a:t>
            </a:r>
            <a:r>
              <a:rPr kumimoji="1" lang="en-US" altLang="ja-JP" dirty="0">
                <a:solidFill>
                  <a:schemeClr val="tx1"/>
                </a:solidFill>
              </a:rPr>
              <a:t>, A.Y. Hoekstra. UNESCO-IHP  </a:t>
            </a:r>
            <a:endParaRPr kumimoji="1" lang="ja-JP" altLang="en-US"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46</a:t>
            </a:fld>
            <a:endParaRPr kumimoji="1" lang="ja-JP" altLang="en-US"/>
          </a:p>
        </p:txBody>
      </p:sp>
      <p:pic>
        <p:nvPicPr>
          <p:cNvPr id="6" name="Picture 2"/>
          <p:cNvPicPr>
            <a:picLocks noChangeAspect="1" noChangeArrowheads="1"/>
          </p:cNvPicPr>
          <p:nvPr/>
        </p:nvPicPr>
        <p:blipFill>
          <a:blip r:embed="rId2" cstate="print"/>
          <a:srcRect/>
          <a:stretch>
            <a:fillRect/>
          </a:stretch>
        </p:blipFill>
        <p:spPr bwMode="auto">
          <a:xfrm>
            <a:off x="0" y="428604"/>
            <a:ext cx="8691319" cy="5072098"/>
          </a:xfrm>
          <a:prstGeom prst="rect">
            <a:avLst/>
          </a:prstGeom>
          <a:noFill/>
          <a:ln w="9525">
            <a:noFill/>
            <a:miter lim="800000"/>
            <a:headEnd/>
            <a:tailEnd/>
          </a:ln>
          <a:effectLst/>
        </p:spPr>
      </p:pic>
      <p:pic>
        <p:nvPicPr>
          <p:cNvPr id="7" name="Picture 2" descr="http://precip.gsfc.nasa.gov/gifs/v2.79-06.climo.gif"/>
          <p:cNvPicPr>
            <a:picLocks noChangeAspect="1" noChangeArrowheads="1"/>
          </p:cNvPicPr>
          <p:nvPr/>
        </p:nvPicPr>
        <p:blipFill>
          <a:blip r:embed="rId3" cstate="print"/>
          <a:srcRect/>
          <a:stretch>
            <a:fillRect/>
          </a:stretch>
        </p:blipFill>
        <p:spPr bwMode="auto">
          <a:xfrm>
            <a:off x="1285852" y="3071786"/>
            <a:ext cx="6648960" cy="3786214"/>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500042"/>
            <a:ext cx="8229600" cy="5626121"/>
          </a:xfrm>
        </p:spPr>
        <p:txBody>
          <a:bodyPr/>
          <a:lstStyle/>
          <a:p>
            <a:r>
              <a:rPr kumimoji="1" lang="ja-JP" altLang="en-US" dirty="0"/>
              <a:t>休憩です。　</a:t>
            </a:r>
            <a:r>
              <a:rPr kumimoji="1" lang="en-US" altLang="ja-JP" dirty="0"/>
              <a:t>5</a:t>
            </a:r>
            <a:r>
              <a:rPr kumimoji="1" lang="ja-JP" altLang="en-US" dirty="0"/>
              <a:t>：</a:t>
            </a:r>
            <a:r>
              <a:rPr lang="ja-JP" altLang="en-US" dirty="0"/>
              <a:t>国際河川、海外の事例</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47</a:t>
            </a:fld>
            <a:endParaRPr kumimoji="1" lang="ja-JP" altLang="en-US"/>
          </a:p>
        </p:txBody>
      </p:sp>
      <p:pic>
        <p:nvPicPr>
          <p:cNvPr id="325638" name="Picture 6" descr="http://www.town.sotogahama.lg.jp/blog/img/img418_file.jpg"/>
          <p:cNvPicPr>
            <a:picLocks noChangeAspect="1" noChangeArrowheads="1"/>
          </p:cNvPicPr>
          <p:nvPr/>
        </p:nvPicPr>
        <p:blipFill>
          <a:blip r:embed="rId2" cstate="print"/>
          <a:srcRect/>
          <a:stretch>
            <a:fillRect/>
          </a:stretch>
        </p:blipFill>
        <p:spPr bwMode="auto">
          <a:xfrm>
            <a:off x="4857752" y="2643182"/>
            <a:ext cx="3714776" cy="2789108"/>
          </a:xfrm>
          <a:prstGeom prst="rect">
            <a:avLst/>
          </a:prstGeom>
          <a:noFill/>
        </p:spPr>
      </p:pic>
      <p:sp>
        <p:nvSpPr>
          <p:cNvPr id="7" name="正方形/長方形 6"/>
          <p:cNvSpPr/>
          <p:nvPr/>
        </p:nvSpPr>
        <p:spPr>
          <a:xfrm>
            <a:off x="5143504" y="5786454"/>
            <a:ext cx="2714644"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ツツジ（躑躅）：</a:t>
            </a:r>
            <a:r>
              <a:rPr lang="en-US" altLang="ja-JP" dirty="0">
                <a:solidFill>
                  <a:schemeClr val="tx1"/>
                </a:solidFill>
              </a:rPr>
              <a:t>azalea</a:t>
            </a:r>
            <a:endParaRPr kumimoji="1" lang="ja-JP" altLang="en-US" dirty="0">
              <a:solidFill>
                <a:schemeClr val="tx1"/>
              </a:solidFill>
            </a:endParaRPr>
          </a:p>
        </p:txBody>
      </p:sp>
      <p:pic>
        <p:nvPicPr>
          <p:cNvPr id="345092" name="Picture 4" descr="http://www.mitomori.co.jp/hanazukan/image/yasai35satuki.jpg"/>
          <p:cNvPicPr>
            <a:picLocks noChangeAspect="1" noChangeArrowheads="1"/>
          </p:cNvPicPr>
          <p:nvPr/>
        </p:nvPicPr>
        <p:blipFill>
          <a:blip r:embed="rId3" cstate="print"/>
          <a:srcRect/>
          <a:stretch>
            <a:fillRect/>
          </a:stretch>
        </p:blipFill>
        <p:spPr bwMode="auto">
          <a:xfrm>
            <a:off x="642910" y="1785926"/>
            <a:ext cx="3714776" cy="2786083"/>
          </a:xfrm>
          <a:prstGeom prst="rect">
            <a:avLst/>
          </a:prstGeom>
          <a:noFill/>
        </p:spPr>
      </p:pic>
      <p:sp>
        <p:nvSpPr>
          <p:cNvPr id="10" name="正方形/長方形 9"/>
          <p:cNvSpPr/>
          <p:nvPr/>
        </p:nvSpPr>
        <p:spPr>
          <a:xfrm>
            <a:off x="1357290" y="4857760"/>
            <a:ext cx="2286016"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サツキ（皐月）</a:t>
            </a:r>
            <a:endParaRPr kumimoji="1" lang="ja-JP" altLang="en-US"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14290"/>
            <a:ext cx="8229600" cy="1143000"/>
          </a:xfrm>
        </p:spPr>
        <p:txBody>
          <a:bodyPr>
            <a:normAutofit fontScale="90000"/>
          </a:bodyPr>
          <a:lstStyle/>
          <a:p>
            <a:r>
              <a:rPr lang="en-US" altLang="ja-JP" dirty="0" err="1">
                <a:ea typeface="ＭＳ Ｐゴシック" pitchFamily="50" charset="-128"/>
              </a:rPr>
              <a:t>Transboundary</a:t>
            </a:r>
            <a:r>
              <a:rPr lang="en-US" altLang="ja-JP" dirty="0">
                <a:ea typeface="ＭＳ Ｐゴシック" pitchFamily="50" charset="-128"/>
              </a:rPr>
              <a:t> River Basins of the World  (about 260)</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 name="Picture 3"/>
          <p:cNvPicPr>
            <a:picLocks noChangeAspect="1" noChangeArrowheads="1"/>
          </p:cNvPicPr>
          <p:nvPr/>
        </p:nvPicPr>
        <p:blipFill>
          <a:blip r:embed="rId2" cstate="print"/>
          <a:srcRect/>
          <a:stretch>
            <a:fillRect/>
          </a:stretch>
        </p:blipFill>
        <p:spPr>
          <a:xfrm>
            <a:off x="-142908" y="1285860"/>
            <a:ext cx="9286908" cy="5460284"/>
          </a:xfrm>
          <a:prstGeom prst="rect">
            <a:avLst/>
          </a:prstGeom>
        </p:spPr>
      </p:pic>
      <p:sp>
        <p:nvSpPr>
          <p:cNvPr id="5" name="スライド番号プレースホルダ 4"/>
          <p:cNvSpPr>
            <a:spLocks noGrp="1"/>
          </p:cNvSpPr>
          <p:nvPr>
            <p:ph type="sldNum" sz="quarter" idx="12"/>
          </p:nvPr>
        </p:nvSpPr>
        <p:spPr/>
        <p:txBody>
          <a:bodyPr/>
          <a:lstStyle/>
          <a:p>
            <a:fld id="{80F37C07-476B-4321-A5E5-D0A1473BC6BC}" type="slidenum">
              <a:rPr kumimoji="1" lang="ja-JP" altLang="en-US" smtClean="0"/>
              <a:pPr/>
              <a:t>48</a:t>
            </a:fld>
            <a:endParaRPr kumimoji="1" lang="ja-JP"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4"/>
          <p:cNvSpPr>
            <a:spLocks noGrp="1"/>
          </p:cNvSpPr>
          <p:nvPr>
            <p:ph type="sldNum" sz="quarter" idx="12"/>
          </p:nvPr>
        </p:nvSpPr>
        <p:spPr/>
        <p:txBody>
          <a:bodyPr/>
          <a:lstStyle/>
          <a:p>
            <a:fld id="{DD358834-470D-46C1-937F-F1711F5D8B2F}" type="slidenum">
              <a:rPr lang="en-GB"/>
              <a:pPr/>
              <a:t>49</a:t>
            </a:fld>
            <a:endParaRPr lang="en-GB"/>
          </a:p>
        </p:txBody>
      </p:sp>
      <p:pic>
        <p:nvPicPr>
          <p:cNvPr id="638983" name="Picture 7"/>
          <p:cNvPicPr>
            <a:picLocks noGrp="1" noChangeAspect="1" noChangeArrowheads="1"/>
          </p:cNvPicPr>
          <p:nvPr>
            <p:ph/>
          </p:nvPr>
        </p:nvPicPr>
        <p:blipFill>
          <a:blip r:embed="rId2" cstate="print"/>
          <a:srcRect/>
          <a:stretch>
            <a:fillRect/>
          </a:stretch>
        </p:blipFill>
        <p:spPr>
          <a:xfrm>
            <a:off x="0" y="0"/>
            <a:ext cx="4711700" cy="6858000"/>
          </a:xfrm>
          <a:noFill/>
          <a:ln/>
        </p:spPr>
      </p:pic>
      <p:sp>
        <p:nvSpPr>
          <p:cNvPr id="638985" name="Rectangle 9"/>
          <p:cNvSpPr>
            <a:spLocks noChangeArrowheads="1"/>
          </p:cNvSpPr>
          <p:nvPr/>
        </p:nvSpPr>
        <p:spPr bwMode="auto">
          <a:xfrm>
            <a:off x="5357818" y="923925"/>
            <a:ext cx="3786182" cy="3970318"/>
          </a:xfrm>
          <a:prstGeom prst="rect">
            <a:avLst/>
          </a:prstGeom>
          <a:noFill/>
          <a:ln w="28575">
            <a:noFill/>
            <a:miter lim="800000"/>
            <a:headEnd/>
            <a:tailEnd/>
          </a:ln>
          <a:effectLst/>
        </p:spPr>
        <p:txBody>
          <a:bodyPr wrap="square">
            <a:spAutoFit/>
          </a:bodyPr>
          <a:lstStyle/>
          <a:p>
            <a:pPr>
              <a:spcBef>
                <a:spcPct val="0"/>
              </a:spcBef>
            </a:pPr>
            <a:r>
              <a:rPr lang="en-US" altLang="ja-JP" b="1" dirty="0">
                <a:solidFill>
                  <a:schemeClr val="tx2"/>
                </a:solidFill>
                <a:ea typeface="ＭＳ Ｐゴシック" pitchFamily="50" charset="-128"/>
              </a:rPr>
              <a:t>Mekong River Basin</a:t>
            </a:r>
          </a:p>
          <a:p>
            <a:pPr>
              <a:spcBef>
                <a:spcPct val="0"/>
              </a:spcBef>
            </a:pPr>
            <a:endParaRPr lang="en-US" altLang="ja-JP" b="1" dirty="0">
              <a:solidFill>
                <a:schemeClr val="tx2"/>
              </a:solidFill>
              <a:ea typeface="ＭＳ Ｐゴシック" pitchFamily="50" charset="-128"/>
            </a:endParaRPr>
          </a:p>
          <a:p>
            <a:pPr>
              <a:spcBef>
                <a:spcPct val="0"/>
              </a:spcBef>
            </a:pPr>
            <a:r>
              <a:rPr lang="en-US" altLang="ja-JP" b="1" dirty="0">
                <a:solidFill>
                  <a:schemeClr val="tx2"/>
                </a:solidFill>
                <a:ea typeface="ＭＳ Ｐゴシック" pitchFamily="50" charset="-128"/>
              </a:rPr>
              <a:t>Upper Mekong Basin (UMB)</a:t>
            </a:r>
          </a:p>
          <a:p>
            <a:pPr>
              <a:spcBef>
                <a:spcPct val="0"/>
              </a:spcBef>
            </a:pPr>
            <a:r>
              <a:rPr lang="en-US" altLang="ja-JP" dirty="0">
                <a:ea typeface="ＭＳ Ｐゴシック" pitchFamily="50" charset="-128"/>
              </a:rPr>
              <a:t>185,000 km2  (23%)</a:t>
            </a:r>
          </a:p>
          <a:p>
            <a:pPr>
              <a:spcBef>
                <a:spcPct val="0"/>
              </a:spcBef>
            </a:pPr>
            <a:r>
              <a:rPr lang="en-US" altLang="ja-JP" dirty="0">
                <a:ea typeface="ＭＳ Ｐゴシック" pitchFamily="50" charset="-128"/>
              </a:rPr>
              <a:t>China,  Myanmar </a:t>
            </a:r>
          </a:p>
          <a:p>
            <a:pPr>
              <a:spcBef>
                <a:spcPct val="0"/>
              </a:spcBef>
            </a:pPr>
            <a:r>
              <a:rPr lang="en-US" altLang="ja-JP" dirty="0">
                <a:ea typeface="ＭＳ Ｐゴシック" pitchFamily="50" charset="-128"/>
              </a:rPr>
              <a:t>18% total flow</a:t>
            </a:r>
          </a:p>
          <a:p>
            <a:pPr>
              <a:spcBef>
                <a:spcPct val="0"/>
              </a:spcBef>
            </a:pPr>
            <a:endParaRPr lang="en-US" altLang="ja-JP" dirty="0">
              <a:ea typeface="ＭＳ Ｐゴシック" pitchFamily="50" charset="-128"/>
            </a:endParaRPr>
          </a:p>
          <a:p>
            <a:pPr>
              <a:spcBef>
                <a:spcPct val="0"/>
              </a:spcBef>
            </a:pPr>
            <a:r>
              <a:rPr lang="en-US" altLang="ja-JP" b="1" dirty="0">
                <a:solidFill>
                  <a:schemeClr val="tx2"/>
                </a:solidFill>
                <a:ea typeface="ＭＳ Ｐゴシック" pitchFamily="50" charset="-128"/>
              </a:rPr>
              <a:t>Lower Mekong Basin (LMB)</a:t>
            </a:r>
          </a:p>
          <a:p>
            <a:pPr>
              <a:spcBef>
                <a:spcPct val="0"/>
              </a:spcBef>
            </a:pPr>
            <a:r>
              <a:rPr lang="en-US" altLang="ja-JP" dirty="0">
                <a:ea typeface="ＭＳ Ｐゴシック" pitchFamily="50" charset="-128"/>
              </a:rPr>
              <a:t>625,000 km2 (77%)</a:t>
            </a:r>
          </a:p>
          <a:p>
            <a:pPr>
              <a:spcBef>
                <a:spcPct val="0"/>
              </a:spcBef>
            </a:pPr>
            <a:endParaRPr lang="en-US" altLang="ja-JP" dirty="0">
              <a:ea typeface="ＭＳ Ｐゴシック" pitchFamily="50" charset="-128"/>
            </a:endParaRPr>
          </a:p>
          <a:p>
            <a:pPr>
              <a:spcBef>
                <a:spcPct val="0"/>
              </a:spcBef>
            </a:pPr>
            <a:r>
              <a:rPr lang="en-US" altLang="ja-JP" dirty="0">
                <a:ea typeface="ＭＳ Ｐゴシック" pitchFamily="50" charset="-128"/>
              </a:rPr>
              <a:t>Cambodia	86%</a:t>
            </a:r>
          </a:p>
          <a:p>
            <a:pPr>
              <a:spcBef>
                <a:spcPct val="0"/>
              </a:spcBef>
            </a:pPr>
            <a:r>
              <a:rPr lang="en-US" altLang="ja-JP" dirty="0">
                <a:ea typeface="ＭＳ Ｐゴシック" pitchFamily="50" charset="-128"/>
              </a:rPr>
              <a:t>Lao PDR	90%</a:t>
            </a:r>
          </a:p>
          <a:p>
            <a:pPr>
              <a:spcBef>
                <a:spcPct val="0"/>
              </a:spcBef>
            </a:pPr>
            <a:r>
              <a:rPr lang="en-US" altLang="ja-JP" dirty="0">
                <a:ea typeface="ＭＳ Ｐゴシック" pitchFamily="50" charset="-128"/>
              </a:rPr>
              <a:t>Thailand	37%</a:t>
            </a:r>
          </a:p>
          <a:p>
            <a:pPr>
              <a:spcBef>
                <a:spcPct val="0"/>
              </a:spcBef>
            </a:pPr>
            <a:r>
              <a:rPr lang="en-US" altLang="ja-JP" dirty="0">
                <a:ea typeface="ＭＳ Ｐゴシック" pitchFamily="50" charset="-128"/>
              </a:rPr>
              <a:t>Viet Nam 	20%</a:t>
            </a:r>
          </a:p>
        </p:txBody>
      </p:sp>
      <p:sp>
        <p:nvSpPr>
          <p:cNvPr id="5" name="正方形/長方形 4"/>
          <p:cNvSpPr/>
          <p:nvPr/>
        </p:nvSpPr>
        <p:spPr>
          <a:xfrm>
            <a:off x="5500694" y="5357826"/>
            <a:ext cx="2930226" cy="646331"/>
          </a:xfrm>
          <a:prstGeom prst="rect">
            <a:avLst/>
          </a:prstGeom>
        </p:spPr>
        <p:txBody>
          <a:bodyPr wrap="none">
            <a:spAutoFit/>
          </a:bodyPr>
          <a:lstStyle/>
          <a:p>
            <a:r>
              <a:rPr lang="en-GB" altLang="ja-JP" dirty="0"/>
              <a:t>Mekong River Commission</a:t>
            </a:r>
          </a:p>
          <a:p>
            <a:r>
              <a:rPr lang="en-GB" altLang="ja-JP" dirty="0"/>
              <a:t>http://www.mrcmekong.org/</a:t>
            </a:r>
            <a:endParaRPr lang="ja-JP" alt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31913" y="333375"/>
            <a:ext cx="6408737" cy="5805488"/>
            <a:chOff x="839" y="391"/>
            <a:chExt cx="4037" cy="3657"/>
          </a:xfrm>
        </p:grpSpPr>
        <p:sp>
          <p:nvSpPr>
            <p:cNvPr id="3" name="Oval 3"/>
            <p:cNvSpPr>
              <a:spLocks noChangeArrowheads="1"/>
            </p:cNvSpPr>
            <p:nvPr/>
          </p:nvSpPr>
          <p:spPr bwMode="auto">
            <a:xfrm>
              <a:off x="839" y="391"/>
              <a:ext cx="3719" cy="3657"/>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 name="Oval 4"/>
            <p:cNvSpPr>
              <a:spLocks noChangeArrowheads="1"/>
            </p:cNvSpPr>
            <p:nvPr/>
          </p:nvSpPr>
          <p:spPr bwMode="auto">
            <a:xfrm>
              <a:off x="930" y="482"/>
              <a:ext cx="3538" cy="3492"/>
            </a:xfrm>
            <a:prstGeom prst="ellipse">
              <a:avLst/>
            </a:prstGeom>
            <a:solidFill>
              <a:schemeClr val="bg1"/>
            </a:solidFill>
            <a:ln w="9525">
              <a:solidFill>
                <a:schemeClr val="tx1"/>
              </a:solidFill>
              <a:round/>
              <a:headEnd/>
              <a:tailEnd/>
            </a:ln>
            <a:effectLst/>
          </p:spPr>
          <p:txBody>
            <a:bodyPr wrap="none" anchor="ctr"/>
            <a:lstStyle/>
            <a:p>
              <a:endParaRPr lang="ja-JP" altLang="en-US"/>
            </a:p>
          </p:txBody>
        </p:sp>
        <p:sp>
          <p:nvSpPr>
            <p:cNvPr id="5" name="Line 5"/>
            <p:cNvSpPr>
              <a:spLocks noChangeShapeType="1"/>
            </p:cNvSpPr>
            <p:nvPr/>
          </p:nvSpPr>
          <p:spPr bwMode="auto">
            <a:xfrm flipV="1">
              <a:off x="2653" y="1389"/>
              <a:ext cx="1588" cy="862"/>
            </a:xfrm>
            <a:prstGeom prst="line">
              <a:avLst/>
            </a:prstGeom>
            <a:noFill/>
            <a:ln w="9525">
              <a:solidFill>
                <a:schemeClr val="tx1"/>
              </a:solidFill>
              <a:round/>
              <a:headEnd/>
              <a:tailEnd type="triangle" w="med" len="med"/>
            </a:ln>
            <a:effectLst/>
          </p:spPr>
          <p:txBody>
            <a:bodyPr/>
            <a:lstStyle/>
            <a:p>
              <a:endParaRPr lang="ja-JP" altLang="en-US"/>
            </a:p>
          </p:txBody>
        </p:sp>
        <p:sp>
          <p:nvSpPr>
            <p:cNvPr id="6" name="Text Box 6"/>
            <p:cNvSpPr txBox="1">
              <a:spLocks noChangeArrowheads="1"/>
            </p:cNvSpPr>
            <p:nvPr/>
          </p:nvSpPr>
          <p:spPr bwMode="auto">
            <a:xfrm>
              <a:off x="1655" y="2523"/>
              <a:ext cx="2087" cy="863"/>
            </a:xfrm>
            <a:prstGeom prst="rect">
              <a:avLst/>
            </a:prstGeom>
            <a:noFill/>
            <a:ln w="9525">
              <a:noFill/>
              <a:miter lim="800000"/>
              <a:headEnd/>
              <a:tailEnd/>
            </a:ln>
            <a:effectLst/>
          </p:spPr>
          <p:txBody>
            <a:bodyPr>
              <a:spAutoFit/>
            </a:bodyPr>
            <a:lstStyle/>
            <a:p>
              <a:pPr>
                <a:spcBef>
                  <a:spcPct val="50000"/>
                </a:spcBef>
              </a:pPr>
              <a:r>
                <a:rPr lang="ja-JP" altLang="en-US" sz="2400"/>
                <a:t>地球の半径　</a:t>
              </a:r>
              <a:r>
                <a:rPr lang="en-US" altLang="ja-JP" sz="2400"/>
                <a:t>6,357</a:t>
              </a:r>
              <a:r>
                <a:rPr lang="en-US" altLang="ja-JP" sz="2400">
                  <a:latin typeface="Times New Roman" pitchFamily="18" charset="0"/>
                </a:rPr>
                <a:t>km</a:t>
              </a:r>
              <a:endParaRPr lang="en-US" altLang="ja-JP" sz="2400"/>
            </a:p>
            <a:p>
              <a:pPr>
                <a:spcBef>
                  <a:spcPct val="50000"/>
                </a:spcBef>
              </a:pPr>
              <a:r>
                <a:rPr lang="en-US" altLang="ja-JP" sz="2400"/>
                <a:t>Radius of the earth 6,357km</a:t>
              </a:r>
            </a:p>
          </p:txBody>
        </p:sp>
        <p:sp>
          <p:nvSpPr>
            <p:cNvPr id="7" name="Line 7"/>
            <p:cNvSpPr>
              <a:spLocks noChangeShapeType="1"/>
            </p:cNvSpPr>
            <p:nvPr/>
          </p:nvSpPr>
          <p:spPr bwMode="auto">
            <a:xfrm>
              <a:off x="3696" y="799"/>
              <a:ext cx="0" cy="0"/>
            </a:xfrm>
            <a:prstGeom prst="line">
              <a:avLst/>
            </a:prstGeom>
            <a:noFill/>
            <a:ln w="9525">
              <a:solidFill>
                <a:schemeClr val="tx1"/>
              </a:solidFill>
              <a:round/>
              <a:headEnd/>
              <a:tailEnd type="triangle" w="med" len="med"/>
            </a:ln>
            <a:effectLst/>
          </p:spPr>
          <p:txBody>
            <a:bodyPr/>
            <a:lstStyle/>
            <a:p>
              <a:endParaRPr lang="ja-JP" altLang="en-US"/>
            </a:p>
          </p:txBody>
        </p:sp>
        <p:sp>
          <p:nvSpPr>
            <p:cNvPr id="8" name="Line 8"/>
            <p:cNvSpPr>
              <a:spLocks noChangeShapeType="1"/>
            </p:cNvSpPr>
            <p:nvPr/>
          </p:nvSpPr>
          <p:spPr bwMode="auto">
            <a:xfrm flipV="1">
              <a:off x="3515" y="799"/>
              <a:ext cx="226" cy="318"/>
            </a:xfrm>
            <a:prstGeom prst="line">
              <a:avLst/>
            </a:prstGeom>
            <a:noFill/>
            <a:ln w="9525">
              <a:solidFill>
                <a:schemeClr val="tx1"/>
              </a:solidFill>
              <a:round/>
              <a:headEnd/>
              <a:tailEnd type="triangle" w="med" len="med"/>
            </a:ln>
            <a:effectLst/>
          </p:spPr>
          <p:txBody>
            <a:bodyPr/>
            <a:lstStyle/>
            <a:p>
              <a:endParaRPr lang="ja-JP" altLang="en-US"/>
            </a:p>
          </p:txBody>
        </p:sp>
        <p:sp>
          <p:nvSpPr>
            <p:cNvPr id="9" name="Line 9"/>
            <p:cNvSpPr>
              <a:spLocks noChangeShapeType="1"/>
            </p:cNvSpPr>
            <p:nvPr/>
          </p:nvSpPr>
          <p:spPr bwMode="auto">
            <a:xfrm flipH="1">
              <a:off x="3787" y="391"/>
              <a:ext cx="272" cy="364"/>
            </a:xfrm>
            <a:prstGeom prst="line">
              <a:avLst/>
            </a:prstGeom>
            <a:noFill/>
            <a:ln w="9525">
              <a:solidFill>
                <a:schemeClr val="tx1"/>
              </a:solidFill>
              <a:round/>
              <a:headEnd/>
              <a:tailEnd type="triangle" w="med" len="med"/>
            </a:ln>
            <a:effectLst/>
          </p:spPr>
          <p:txBody>
            <a:bodyPr/>
            <a:lstStyle/>
            <a:p>
              <a:endParaRPr lang="ja-JP" altLang="en-US"/>
            </a:p>
          </p:txBody>
        </p:sp>
        <p:sp>
          <p:nvSpPr>
            <p:cNvPr id="10" name="Text Box 10"/>
            <p:cNvSpPr txBox="1">
              <a:spLocks noChangeArrowheads="1"/>
            </p:cNvSpPr>
            <p:nvPr/>
          </p:nvSpPr>
          <p:spPr bwMode="auto">
            <a:xfrm>
              <a:off x="1927" y="935"/>
              <a:ext cx="1542" cy="863"/>
            </a:xfrm>
            <a:prstGeom prst="rect">
              <a:avLst/>
            </a:prstGeom>
            <a:noFill/>
            <a:ln w="9525">
              <a:noFill/>
              <a:miter lim="800000"/>
              <a:headEnd/>
              <a:tailEnd/>
            </a:ln>
            <a:effectLst/>
          </p:spPr>
          <p:txBody>
            <a:bodyPr>
              <a:spAutoFit/>
            </a:bodyPr>
            <a:lstStyle/>
            <a:p>
              <a:pPr>
                <a:spcBef>
                  <a:spcPct val="50000"/>
                </a:spcBef>
              </a:pPr>
              <a:r>
                <a:rPr lang="ja-JP" altLang="en-US" sz="2400">
                  <a:latin typeface="Times New Roman" pitchFamily="18" charset="0"/>
                  <a:ea typeface="ＭＳ 明朝" pitchFamily="17" charset="-128"/>
                </a:rPr>
                <a:t>水の平均深さ</a:t>
              </a:r>
            </a:p>
            <a:p>
              <a:pPr>
                <a:spcBef>
                  <a:spcPct val="50000"/>
                </a:spcBef>
              </a:pPr>
              <a:r>
                <a:rPr lang="en-US" altLang="ja-JP" sz="2400">
                  <a:latin typeface="Times New Roman" pitchFamily="18" charset="0"/>
                  <a:ea typeface="ＭＳ 明朝" pitchFamily="17" charset="-128"/>
                </a:rPr>
                <a:t>Average water depth</a:t>
              </a:r>
            </a:p>
          </p:txBody>
        </p:sp>
        <p:sp>
          <p:nvSpPr>
            <p:cNvPr id="11" name="Text Box 11"/>
            <p:cNvSpPr txBox="1">
              <a:spLocks noChangeArrowheads="1"/>
            </p:cNvSpPr>
            <p:nvPr/>
          </p:nvSpPr>
          <p:spPr bwMode="auto">
            <a:xfrm>
              <a:off x="3923" y="618"/>
              <a:ext cx="953" cy="327"/>
            </a:xfrm>
            <a:prstGeom prst="rect">
              <a:avLst/>
            </a:prstGeom>
            <a:solidFill>
              <a:srgbClr val="EDF6A8"/>
            </a:solidFill>
            <a:ln w="9525">
              <a:noFill/>
              <a:miter lim="800000"/>
              <a:headEnd/>
              <a:tailEnd/>
            </a:ln>
            <a:effectLst/>
          </p:spPr>
          <p:txBody>
            <a:bodyPr>
              <a:spAutoFit/>
            </a:bodyPr>
            <a:lstStyle/>
            <a:p>
              <a:pPr>
                <a:spcBef>
                  <a:spcPct val="50000"/>
                </a:spcBef>
              </a:pPr>
              <a:r>
                <a:rPr lang="en-US" altLang="ja-JP" sz="2800">
                  <a:latin typeface="Times New Roman" pitchFamily="18" charset="0"/>
                </a:rPr>
                <a:t>2.75km</a:t>
              </a:r>
            </a:p>
          </p:txBody>
        </p:sp>
      </p:grpSp>
      <p:sp>
        <p:nvSpPr>
          <p:cNvPr id="12" name="スライド番号プレースホルダ 11"/>
          <p:cNvSpPr>
            <a:spLocks noGrp="1"/>
          </p:cNvSpPr>
          <p:nvPr>
            <p:ph type="sldNum" sz="quarter" idx="12"/>
          </p:nvPr>
        </p:nvSpPr>
        <p:spPr/>
        <p:txBody>
          <a:bodyPr/>
          <a:lstStyle/>
          <a:p>
            <a:fld id="{80F37C07-476B-4321-A5E5-D0A1473BC6BC}" type="slidenum">
              <a:rPr kumimoji="1" lang="ja-JP" altLang="en-US" smtClean="0"/>
              <a:pPr/>
              <a:t>5</a:t>
            </a:fld>
            <a:endParaRPr kumimoji="1" lang="ja-JP" altLang="en-US"/>
          </a:p>
        </p:txBody>
      </p:sp>
      <p:sp>
        <p:nvSpPr>
          <p:cNvPr id="14" name="正方形/長方形 13"/>
          <p:cNvSpPr/>
          <p:nvPr/>
        </p:nvSpPr>
        <p:spPr>
          <a:xfrm>
            <a:off x="6500826" y="6215082"/>
            <a:ext cx="1959511" cy="369332"/>
          </a:xfrm>
          <a:prstGeom prst="rect">
            <a:avLst/>
          </a:prstGeom>
        </p:spPr>
        <p:txBody>
          <a:bodyPr wrap="none">
            <a:spAutoFit/>
          </a:bodyPr>
          <a:lstStyle/>
          <a:p>
            <a:r>
              <a:rPr lang="en-US" altLang="ja-JP" dirty="0"/>
              <a:t>From Dr.</a:t>
            </a:r>
            <a:r>
              <a:rPr lang="ja-JP" altLang="en-US" dirty="0"/>
              <a:t>玉井信行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 3"/>
          <p:cNvSpPr>
            <a:spLocks noGrp="1"/>
          </p:cNvSpPr>
          <p:nvPr>
            <p:ph type="sldNum" sz="quarter" idx="12"/>
          </p:nvPr>
        </p:nvSpPr>
        <p:spPr/>
        <p:txBody>
          <a:bodyPr/>
          <a:lstStyle/>
          <a:p>
            <a:fld id="{716F2CFC-9745-41F8-907A-41CFFE0F25FC}" type="slidenum">
              <a:rPr lang="en-GB"/>
              <a:pPr/>
              <a:t>50</a:t>
            </a:fld>
            <a:endParaRPr lang="en-GB"/>
          </a:p>
        </p:txBody>
      </p:sp>
      <p:pic>
        <p:nvPicPr>
          <p:cNvPr id="518146" name="Picture 2" descr="Figure2"/>
          <p:cNvPicPr>
            <a:picLocks noChangeAspect="1" noChangeArrowheads="1"/>
          </p:cNvPicPr>
          <p:nvPr/>
        </p:nvPicPr>
        <p:blipFill>
          <a:blip r:embed="rId3" cstate="print"/>
          <a:srcRect/>
          <a:stretch>
            <a:fillRect/>
          </a:stretch>
        </p:blipFill>
        <p:spPr bwMode="auto">
          <a:xfrm>
            <a:off x="574675" y="457200"/>
            <a:ext cx="4354513" cy="6073775"/>
          </a:xfrm>
          <a:prstGeom prst="rect">
            <a:avLst/>
          </a:prstGeom>
          <a:noFill/>
        </p:spPr>
      </p:pic>
      <p:sp>
        <p:nvSpPr>
          <p:cNvPr id="518147" name="Text Box 3"/>
          <p:cNvSpPr txBox="1">
            <a:spLocks noChangeArrowheads="1"/>
          </p:cNvSpPr>
          <p:nvPr/>
        </p:nvSpPr>
        <p:spPr bwMode="auto">
          <a:xfrm>
            <a:off x="5397500" y="482600"/>
            <a:ext cx="3048000" cy="946150"/>
          </a:xfrm>
          <a:prstGeom prst="rect">
            <a:avLst/>
          </a:prstGeom>
          <a:noFill/>
          <a:ln w="9525">
            <a:noFill/>
            <a:miter lim="800000"/>
            <a:headEnd/>
            <a:tailEnd/>
          </a:ln>
          <a:effectLst/>
        </p:spPr>
        <p:txBody>
          <a:bodyPr>
            <a:spAutoFit/>
          </a:bodyPr>
          <a:lstStyle/>
          <a:p>
            <a:pPr algn="l" eaLnBrk="0" hangingPunct="0"/>
            <a:r>
              <a:rPr lang="en-GB" sz="2800" b="1" i="1">
                <a:solidFill>
                  <a:schemeClr val="tx2"/>
                </a:solidFill>
                <a:latin typeface="Comic Sans MS" pitchFamily="66" charset="0"/>
              </a:rPr>
              <a:t>Lower Mekong water balance</a:t>
            </a:r>
          </a:p>
        </p:txBody>
      </p:sp>
      <p:grpSp>
        <p:nvGrpSpPr>
          <p:cNvPr id="2" name="Group 4"/>
          <p:cNvGrpSpPr>
            <a:grpSpLocks/>
          </p:cNvGrpSpPr>
          <p:nvPr/>
        </p:nvGrpSpPr>
        <p:grpSpPr bwMode="auto">
          <a:xfrm>
            <a:off x="1168400" y="428625"/>
            <a:ext cx="3937000" cy="5765801"/>
            <a:chOff x="736" y="270"/>
            <a:chExt cx="2480" cy="3632"/>
          </a:xfrm>
        </p:grpSpPr>
        <p:grpSp>
          <p:nvGrpSpPr>
            <p:cNvPr id="3" name="Group 5"/>
            <p:cNvGrpSpPr>
              <a:grpSpLocks/>
            </p:cNvGrpSpPr>
            <p:nvPr/>
          </p:nvGrpSpPr>
          <p:grpSpPr bwMode="auto">
            <a:xfrm>
              <a:off x="1728" y="2560"/>
              <a:ext cx="1488" cy="1342"/>
              <a:chOff x="1536" y="2560"/>
              <a:chExt cx="1488" cy="1342"/>
            </a:xfrm>
          </p:grpSpPr>
          <p:sp>
            <p:nvSpPr>
              <p:cNvPr id="518150" name="AutoShape 6"/>
              <p:cNvSpPr>
                <a:spLocks noChangeArrowheads="1"/>
              </p:cNvSpPr>
              <p:nvPr/>
            </p:nvSpPr>
            <p:spPr bwMode="auto">
              <a:xfrm>
                <a:off x="1872" y="2560"/>
                <a:ext cx="1152" cy="912"/>
              </a:xfrm>
              <a:prstGeom prst="curvedDownArrow">
                <a:avLst>
                  <a:gd name="adj1" fmla="val 25263"/>
                  <a:gd name="adj2" fmla="val 50526"/>
                  <a:gd name="adj3" fmla="val 33333"/>
                </a:avLst>
              </a:prstGeom>
              <a:solidFill>
                <a:srgbClr val="C0C0C0"/>
              </a:solidFill>
              <a:ln w="22225">
                <a:solidFill>
                  <a:schemeClr val="bg2"/>
                </a:solidFill>
                <a:miter lim="800000"/>
                <a:headEnd/>
                <a:tailEnd/>
              </a:ln>
              <a:effectLst/>
            </p:spPr>
            <p:txBody>
              <a:bodyPr wrap="none" anchor="ctr"/>
              <a:lstStyle/>
              <a:p>
                <a:endParaRPr lang="ja-JP" altLang="en-US"/>
              </a:p>
            </p:txBody>
          </p:sp>
          <p:sp>
            <p:nvSpPr>
              <p:cNvPr id="518151" name="Text Box 7"/>
              <p:cNvSpPr txBox="1">
                <a:spLocks noChangeArrowheads="1"/>
              </p:cNvSpPr>
              <p:nvPr/>
            </p:nvSpPr>
            <p:spPr bwMode="auto">
              <a:xfrm>
                <a:off x="1536" y="3456"/>
                <a:ext cx="1107" cy="446"/>
              </a:xfrm>
              <a:prstGeom prst="rect">
                <a:avLst/>
              </a:prstGeom>
              <a:solidFill>
                <a:srgbClr val="C0C0C0"/>
              </a:solidFill>
              <a:ln w="25400">
                <a:solidFill>
                  <a:schemeClr val="bg2"/>
                </a:solidFill>
                <a:miter lim="800000"/>
                <a:headEnd/>
                <a:tailEnd/>
              </a:ln>
              <a:effectLst/>
            </p:spPr>
            <p:txBody>
              <a:bodyPr wrap="square">
                <a:spAutoFit/>
              </a:bodyPr>
              <a:lstStyle/>
              <a:p>
                <a:pPr eaLnBrk="0" hangingPunct="0"/>
                <a:r>
                  <a:rPr lang="en-GB" sz="2000" b="1" dirty="0">
                    <a:solidFill>
                      <a:schemeClr val="bg1"/>
                    </a:solidFill>
                  </a:rPr>
                  <a:t>Total  Mekong Basin </a:t>
                </a:r>
                <a:r>
                  <a:rPr lang="en-GB" sz="2000" b="1" dirty="0">
                    <a:solidFill>
                      <a:schemeClr val="hlink"/>
                    </a:solidFill>
                  </a:rPr>
                  <a:t>460</a:t>
                </a:r>
                <a:r>
                  <a:rPr lang="en-GB" sz="2000" b="1" dirty="0">
                    <a:solidFill>
                      <a:schemeClr val="accent2"/>
                    </a:solidFill>
                  </a:rPr>
                  <a:t> </a:t>
                </a:r>
                <a:r>
                  <a:rPr lang="en-GB" sz="2000" b="1" dirty="0">
                    <a:solidFill>
                      <a:schemeClr val="hlink"/>
                    </a:solidFill>
                  </a:rPr>
                  <a:t>km</a:t>
                </a:r>
                <a:r>
                  <a:rPr lang="en-GB" sz="2000" b="1" baseline="30000" dirty="0">
                    <a:solidFill>
                      <a:schemeClr val="hlink"/>
                    </a:solidFill>
                  </a:rPr>
                  <a:t>3</a:t>
                </a:r>
                <a:endParaRPr lang="en-GB" sz="1800" b="1" baseline="30000" dirty="0">
                  <a:solidFill>
                    <a:schemeClr val="hlink"/>
                  </a:solidFill>
                </a:endParaRPr>
              </a:p>
            </p:txBody>
          </p:sp>
          <p:sp>
            <p:nvSpPr>
              <p:cNvPr id="518152" name="Line 8"/>
              <p:cNvSpPr>
                <a:spLocks noChangeShapeType="1"/>
              </p:cNvSpPr>
              <p:nvPr/>
            </p:nvSpPr>
            <p:spPr bwMode="auto">
              <a:xfrm>
                <a:off x="1872" y="3456"/>
                <a:ext cx="240" cy="0"/>
              </a:xfrm>
              <a:prstGeom prst="line">
                <a:avLst/>
              </a:prstGeom>
              <a:noFill/>
              <a:ln w="34925">
                <a:solidFill>
                  <a:srgbClr val="C0C0C0"/>
                </a:solidFill>
                <a:round/>
                <a:headEnd/>
                <a:tailEnd/>
              </a:ln>
              <a:effectLst/>
            </p:spPr>
            <p:txBody>
              <a:bodyPr wrap="none" anchor="ctr"/>
              <a:lstStyle/>
              <a:p>
                <a:endParaRPr lang="ja-JP" altLang="en-US"/>
              </a:p>
            </p:txBody>
          </p:sp>
        </p:grpSp>
        <p:grpSp>
          <p:nvGrpSpPr>
            <p:cNvPr id="4" name="Group 9"/>
            <p:cNvGrpSpPr>
              <a:grpSpLocks/>
            </p:cNvGrpSpPr>
            <p:nvPr/>
          </p:nvGrpSpPr>
          <p:grpSpPr bwMode="auto">
            <a:xfrm>
              <a:off x="736" y="270"/>
              <a:ext cx="1784" cy="959"/>
              <a:chOff x="736" y="270"/>
              <a:chExt cx="1784" cy="959"/>
            </a:xfrm>
          </p:grpSpPr>
          <p:sp>
            <p:nvSpPr>
              <p:cNvPr id="518154" name="AutoShape 10"/>
              <p:cNvSpPr>
                <a:spLocks noChangeArrowheads="1"/>
              </p:cNvSpPr>
              <p:nvPr/>
            </p:nvSpPr>
            <p:spPr bwMode="auto">
              <a:xfrm>
                <a:off x="736" y="376"/>
                <a:ext cx="408" cy="853"/>
              </a:xfrm>
              <a:prstGeom prst="curvedRightArrow">
                <a:avLst>
                  <a:gd name="adj1" fmla="val 38397"/>
                  <a:gd name="adj2" fmla="val 80211"/>
                  <a:gd name="adj3" fmla="val 33333"/>
                </a:avLst>
              </a:prstGeom>
              <a:gradFill rotWithShape="0">
                <a:gsLst>
                  <a:gs pos="0">
                    <a:schemeClr val="tx2"/>
                  </a:gs>
                  <a:gs pos="100000">
                    <a:schemeClr val="tx2">
                      <a:gamma/>
                      <a:tint val="45490"/>
                      <a:invGamma/>
                    </a:schemeClr>
                  </a:gs>
                </a:gsLst>
                <a:lin ang="18900000" scaled="1"/>
              </a:gradFill>
              <a:ln w="22225">
                <a:solidFill>
                  <a:schemeClr val="bg2"/>
                </a:solidFill>
                <a:miter lim="800000"/>
                <a:headEnd/>
                <a:tailEnd/>
              </a:ln>
              <a:effectLst/>
            </p:spPr>
            <p:txBody>
              <a:bodyPr wrap="none" anchor="ctr"/>
              <a:lstStyle/>
              <a:p>
                <a:endParaRPr lang="ja-JP" altLang="en-US"/>
              </a:p>
            </p:txBody>
          </p:sp>
          <p:sp>
            <p:nvSpPr>
              <p:cNvPr id="518155" name="Text Box 11"/>
              <p:cNvSpPr txBox="1">
                <a:spLocks noChangeArrowheads="1"/>
              </p:cNvSpPr>
              <p:nvPr/>
            </p:nvSpPr>
            <p:spPr bwMode="auto">
              <a:xfrm>
                <a:off x="1125" y="270"/>
                <a:ext cx="1395" cy="446"/>
              </a:xfrm>
              <a:prstGeom prst="rect">
                <a:avLst/>
              </a:prstGeom>
              <a:gradFill rotWithShape="0">
                <a:gsLst>
                  <a:gs pos="0">
                    <a:srgbClr val="99CC00"/>
                  </a:gs>
                  <a:gs pos="100000">
                    <a:schemeClr val="tx2"/>
                  </a:gs>
                </a:gsLst>
                <a:lin ang="18900000" scaled="1"/>
              </a:gradFill>
              <a:ln w="25400">
                <a:solidFill>
                  <a:schemeClr val="bg2"/>
                </a:solidFill>
                <a:miter lim="800000"/>
                <a:headEnd/>
                <a:tailEnd/>
              </a:ln>
              <a:effectLst/>
            </p:spPr>
            <p:txBody>
              <a:bodyPr wrap="square">
                <a:spAutoFit/>
              </a:bodyPr>
              <a:lstStyle/>
              <a:p>
                <a:pPr eaLnBrk="0" hangingPunct="0"/>
                <a:r>
                  <a:rPr lang="en-GB" sz="2000" b="1" dirty="0">
                    <a:solidFill>
                      <a:schemeClr val="bg1"/>
                    </a:solidFill>
                  </a:rPr>
                  <a:t>Yunnan Component </a:t>
                </a:r>
                <a:r>
                  <a:rPr lang="en-GB" sz="1800" b="1" dirty="0">
                    <a:solidFill>
                      <a:srgbClr val="CC3300"/>
                    </a:solidFill>
                  </a:rPr>
                  <a:t>86 km</a:t>
                </a:r>
                <a:r>
                  <a:rPr lang="en-GB" sz="1800" b="1" baseline="30000" dirty="0">
                    <a:solidFill>
                      <a:srgbClr val="CC3300"/>
                    </a:solidFill>
                  </a:rPr>
                  <a:t>3</a:t>
                </a:r>
              </a:p>
            </p:txBody>
          </p:sp>
          <p:sp>
            <p:nvSpPr>
              <p:cNvPr id="518156" name="Line 12"/>
              <p:cNvSpPr>
                <a:spLocks noChangeShapeType="1"/>
              </p:cNvSpPr>
              <p:nvPr/>
            </p:nvSpPr>
            <p:spPr bwMode="auto">
              <a:xfrm>
                <a:off x="1104" y="672"/>
                <a:ext cx="0" cy="96"/>
              </a:xfrm>
              <a:prstGeom prst="line">
                <a:avLst/>
              </a:prstGeom>
              <a:noFill/>
              <a:ln w="31750">
                <a:solidFill>
                  <a:srgbClr val="C0C0C0"/>
                </a:solidFill>
                <a:round/>
                <a:headEnd/>
                <a:tailEnd/>
              </a:ln>
              <a:effectLst/>
            </p:spPr>
            <p:txBody>
              <a:bodyPr wrap="none" anchor="ctr"/>
              <a:lstStyle/>
              <a:p>
                <a:endParaRPr lang="ja-JP" altLang="en-US"/>
              </a:p>
            </p:txBody>
          </p:sp>
          <p:sp>
            <p:nvSpPr>
              <p:cNvPr id="518157" name="Line 13"/>
              <p:cNvSpPr>
                <a:spLocks noChangeShapeType="1"/>
              </p:cNvSpPr>
              <p:nvPr/>
            </p:nvSpPr>
            <p:spPr bwMode="auto">
              <a:xfrm rot="5400000">
                <a:off x="1049" y="452"/>
                <a:ext cx="148" cy="1"/>
              </a:xfrm>
              <a:prstGeom prst="line">
                <a:avLst/>
              </a:prstGeom>
              <a:noFill/>
              <a:ln w="34925">
                <a:solidFill>
                  <a:srgbClr val="99CC00"/>
                </a:solidFill>
                <a:round/>
                <a:headEnd/>
                <a:tailEnd/>
              </a:ln>
              <a:effectLst/>
            </p:spPr>
            <p:txBody>
              <a:bodyPr wrap="none" anchor="ctr"/>
              <a:lstStyle/>
              <a:p>
                <a:endParaRPr lang="ja-JP" altLang="en-US"/>
              </a:p>
            </p:txBody>
          </p:sp>
        </p:grpSp>
      </p:grpSp>
      <p:sp>
        <p:nvSpPr>
          <p:cNvPr id="518158" name="Text Box 14"/>
          <p:cNvSpPr txBox="1">
            <a:spLocks noChangeArrowheads="1"/>
          </p:cNvSpPr>
          <p:nvPr/>
        </p:nvSpPr>
        <p:spPr bwMode="auto">
          <a:xfrm>
            <a:off x="5397500" y="1574800"/>
            <a:ext cx="2984500" cy="1311275"/>
          </a:xfrm>
          <a:prstGeom prst="rect">
            <a:avLst/>
          </a:prstGeom>
          <a:noFill/>
          <a:ln w="9525">
            <a:noFill/>
            <a:miter lim="800000"/>
            <a:headEnd/>
            <a:tailEnd/>
          </a:ln>
          <a:effectLst/>
        </p:spPr>
        <p:txBody>
          <a:bodyPr>
            <a:spAutoFit/>
          </a:bodyPr>
          <a:lstStyle/>
          <a:p>
            <a:pPr algn="l" eaLnBrk="0" hangingPunct="0"/>
            <a:r>
              <a:rPr lang="en-GB" sz="2000" b="1" dirty="0"/>
              <a:t>Average annual inflow</a:t>
            </a:r>
            <a:r>
              <a:rPr lang="en-GB" sz="2000" dirty="0"/>
              <a:t> </a:t>
            </a:r>
            <a:r>
              <a:rPr lang="en-GB" sz="2000" dirty="0">
                <a:solidFill>
                  <a:srgbClr val="FF0000"/>
                </a:solidFill>
              </a:rPr>
              <a:t>from China </a:t>
            </a:r>
            <a:r>
              <a:rPr lang="en-GB" sz="2000" dirty="0"/>
              <a:t>into the lower Mekong basin is 86 km</a:t>
            </a:r>
            <a:r>
              <a:rPr lang="en-GB" sz="2000" baseline="30000" dirty="0"/>
              <a:t>3</a:t>
            </a:r>
            <a:r>
              <a:rPr lang="en-GB" sz="2000" dirty="0"/>
              <a:t>……….</a:t>
            </a:r>
            <a:endParaRPr lang="en-US" altLang="ja-JP" sz="2000" dirty="0">
              <a:ea typeface="ＭＳ Ｐゴシック" pitchFamily="50" charset="-128"/>
            </a:endParaRPr>
          </a:p>
        </p:txBody>
      </p:sp>
      <p:sp>
        <p:nvSpPr>
          <p:cNvPr id="518159" name="Text Box 15"/>
          <p:cNvSpPr txBox="1">
            <a:spLocks noChangeArrowheads="1"/>
          </p:cNvSpPr>
          <p:nvPr/>
        </p:nvSpPr>
        <p:spPr bwMode="auto">
          <a:xfrm>
            <a:off x="5384800" y="3098800"/>
            <a:ext cx="3086100" cy="1311275"/>
          </a:xfrm>
          <a:prstGeom prst="rect">
            <a:avLst/>
          </a:prstGeom>
          <a:noFill/>
          <a:ln w="9525">
            <a:noFill/>
            <a:miter lim="800000"/>
            <a:headEnd/>
            <a:tailEnd/>
          </a:ln>
          <a:effectLst/>
        </p:spPr>
        <p:txBody>
          <a:bodyPr>
            <a:spAutoFit/>
          </a:bodyPr>
          <a:lstStyle/>
          <a:p>
            <a:pPr algn="l" eaLnBrk="0" hangingPunct="0"/>
            <a:r>
              <a:rPr lang="en-GB" sz="2000" dirty="0"/>
              <a:t>…..which is </a:t>
            </a:r>
            <a:r>
              <a:rPr lang="en-GB" sz="2000" dirty="0">
                <a:solidFill>
                  <a:schemeClr val="accent1"/>
                </a:solidFill>
              </a:rPr>
              <a:t>less than 20%</a:t>
            </a:r>
            <a:r>
              <a:rPr lang="en-GB" sz="2000" dirty="0"/>
              <a:t> of the total Mekong mean annual flow of 460 km</a:t>
            </a:r>
            <a:r>
              <a:rPr lang="en-GB" sz="2000" baseline="30000" dirty="0"/>
              <a:t>3</a:t>
            </a:r>
            <a:endParaRPr lang="en-US" altLang="ja-JP" sz="2000" baseline="30000" dirty="0">
              <a:ea typeface="ＭＳ Ｐゴシック" pitchFamily="50" charset="-128"/>
            </a:endParaRPr>
          </a:p>
        </p:txBody>
      </p:sp>
      <p:sp>
        <p:nvSpPr>
          <p:cNvPr id="518160" name="Text Box 16"/>
          <p:cNvSpPr txBox="1">
            <a:spLocks noChangeArrowheads="1"/>
          </p:cNvSpPr>
          <p:nvPr/>
        </p:nvSpPr>
        <p:spPr bwMode="auto">
          <a:xfrm>
            <a:off x="5372100" y="4622800"/>
            <a:ext cx="3073400" cy="1311275"/>
          </a:xfrm>
          <a:prstGeom prst="rect">
            <a:avLst/>
          </a:prstGeom>
          <a:noFill/>
          <a:ln w="9525">
            <a:noFill/>
            <a:miter lim="800000"/>
            <a:headEnd/>
            <a:tailEnd/>
          </a:ln>
          <a:effectLst/>
        </p:spPr>
        <p:txBody>
          <a:bodyPr>
            <a:spAutoFit/>
          </a:bodyPr>
          <a:lstStyle/>
          <a:p>
            <a:pPr algn="l" eaLnBrk="0" hangingPunct="0"/>
            <a:r>
              <a:rPr lang="en-GB" sz="2000" dirty="0">
                <a:solidFill>
                  <a:srgbClr val="FF0000"/>
                </a:solidFill>
              </a:rPr>
              <a:t>The largest proportion</a:t>
            </a:r>
            <a:r>
              <a:rPr lang="en-GB" sz="2000" dirty="0"/>
              <a:t> of total flow is contributed by the major left bank tributaries in </a:t>
            </a:r>
            <a:r>
              <a:rPr lang="en-GB" sz="2000" dirty="0">
                <a:solidFill>
                  <a:srgbClr val="FF0000"/>
                </a:solidFill>
              </a:rPr>
              <a:t>Laos</a:t>
            </a:r>
            <a:endParaRPr lang="en-US" altLang="ja-JP" sz="2000" dirty="0">
              <a:solidFill>
                <a:srgbClr val="FF0000"/>
              </a:solidFill>
              <a:ea typeface="ＭＳ Ｐゴシック" pitchFamily="50" charset="-128"/>
            </a:endParaRPr>
          </a:p>
        </p:txBody>
      </p:sp>
      <p:sp>
        <p:nvSpPr>
          <p:cNvPr id="518161" name="Oval 17"/>
          <p:cNvSpPr>
            <a:spLocks noChangeArrowheads="1"/>
          </p:cNvSpPr>
          <p:nvPr/>
        </p:nvSpPr>
        <p:spPr bwMode="auto">
          <a:xfrm rot="1869207">
            <a:off x="2235200" y="1930400"/>
            <a:ext cx="1727200" cy="1003300"/>
          </a:xfrm>
          <a:prstGeom prst="ellipse">
            <a:avLst/>
          </a:prstGeom>
          <a:noFill/>
          <a:ln w="76200">
            <a:solidFill>
              <a:srgbClr val="FF9900"/>
            </a:solidFill>
            <a:round/>
            <a:headEnd/>
            <a:tailEnd/>
          </a:ln>
          <a:effectLst/>
        </p:spPr>
        <p:txBody>
          <a:bodyPr wrap="none" anchor="ctr"/>
          <a:lstStyle/>
          <a:p>
            <a:endParaRPr lang="ja-JP" altLang="en-US"/>
          </a:p>
        </p:txBody>
      </p:sp>
      <p:sp>
        <p:nvSpPr>
          <p:cNvPr id="19" name="正方形/長方形 18"/>
          <p:cNvSpPr/>
          <p:nvPr/>
        </p:nvSpPr>
        <p:spPr>
          <a:xfrm>
            <a:off x="5429256" y="6215082"/>
            <a:ext cx="2714644"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Km^3=10^9 (10</a:t>
            </a:r>
            <a:r>
              <a:rPr kumimoji="1" lang="ja-JP" altLang="en-US" dirty="0"/>
              <a:t>億）</a:t>
            </a:r>
            <a:r>
              <a:rPr kumimoji="1" lang="en-US" altLang="ja-JP" dirty="0"/>
              <a:t> m^3</a:t>
            </a:r>
            <a:endParaRPr kumimoji="1" lang="ja-JP" altLang="en-US"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0F37C07-476B-4321-A5E5-D0A1473BC6BC}" type="slidenum">
              <a:rPr kumimoji="1" lang="ja-JP" altLang="en-US" smtClean="0"/>
              <a:pPr/>
              <a:t>51</a:t>
            </a:fld>
            <a:endParaRPr kumimoji="1" lang="ja-JP" altLang="en-US"/>
          </a:p>
        </p:txBody>
      </p:sp>
      <p:pic>
        <p:nvPicPr>
          <p:cNvPr id="381954" name="Picture 2"/>
          <p:cNvPicPr>
            <a:picLocks noChangeAspect="1" noChangeArrowheads="1"/>
          </p:cNvPicPr>
          <p:nvPr/>
        </p:nvPicPr>
        <p:blipFill>
          <a:blip r:embed="rId2" cstate="print"/>
          <a:srcRect/>
          <a:stretch>
            <a:fillRect/>
          </a:stretch>
        </p:blipFill>
        <p:spPr bwMode="auto">
          <a:xfrm>
            <a:off x="357158" y="285728"/>
            <a:ext cx="5062244" cy="3214710"/>
          </a:xfrm>
          <a:prstGeom prst="rect">
            <a:avLst/>
          </a:prstGeom>
          <a:noFill/>
          <a:ln w="9525">
            <a:noFill/>
            <a:miter lim="800000"/>
            <a:headEnd/>
            <a:tailEnd/>
          </a:ln>
          <a:effectLst/>
        </p:spPr>
      </p:pic>
      <p:pic>
        <p:nvPicPr>
          <p:cNvPr id="381955" name="Picture 3"/>
          <p:cNvPicPr>
            <a:picLocks noChangeAspect="1" noChangeArrowheads="1"/>
          </p:cNvPicPr>
          <p:nvPr/>
        </p:nvPicPr>
        <p:blipFill>
          <a:blip r:embed="rId3" cstate="print"/>
          <a:srcRect/>
          <a:stretch>
            <a:fillRect/>
          </a:stretch>
        </p:blipFill>
        <p:spPr bwMode="auto">
          <a:xfrm>
            <a:off x="3873921" y="3786190"/>
            <a:ext cx="5021071" cy="2928958"/>
          </a:xfrm>
          <a:prstGeom prst="rect">
            <a:avLst/>
          </a:prstGeom>
          <a:noFill/>
          <a:ln w="9525">
            <a:noFill/>
            <a:miter lim="800000"/>
            <a:headEnd/>
            <a:tailEnd/>
          </a:ln>
          <a:effectLst/>
        </p:spPr>
      </p:pic>
      <p:sp>
        <p:nvSpPr>
          <p:cNvPr id="5" name="正方形/長方形 4"/>
          <p:cNvSpPr/>
          <p:nvPr/>
        </p:nvSpPr>
        <p:spPr>
          <a:xfrm>
            <a:off x="357158" y="4714884"/>
            <a:ext cx="3071834" cy="923330"/>
          </a:xfrm>
          <a:prstGeom prst="rect">
            <a:avLst/>
          </a:prstGeom>
        </p:spPr>
        <p:txBody>
          <a:bodyPr wrap="square">
            <a:spAutoFit/>
          </a:bodyPr>
          <a:lstStyle/>
          <a:p>
            <a:r>
              <a:rPr lang="en-GB" altLang="ja-JP" b="1" dirty="0"/>
              <a:t>Overview of the Hydrology</a:t>
            </a:r>
          </a:p>
          <a:p>
            <a:r>
              <a:rPr lang="en-GB" altLang="ja-JP" b="1" dirty="0"/>
              <a:t>of the Mekong Basin </a:t>
            </a:r>
            <a:r>
              <a:rPr lang="en-GB" altLang="ja-JP" b="1" i="1" dirty="0"/>
              <a:t>November 2005 MRC</a:t>
            </a:r>
            <a:endParaRPr lang="ja-JP"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2644775" y="985838"/>
            <a:ext cx="73025" cy="76200"/>
          </a:xfrm>
          <a:prstGeom prst="line">
            <a:avLst/>
          </a:prstGeom>
          <a:noFill/>
          <a:ln w="9525">
            <a:solidFill>
              <a:srgbClr val="FF0000"/>
            </a:solidFill>
            <a:round/>
            <a:headEnd/>
            <a:tailEnd/>
          </a:ln>
        </p:spPr>
        <p:txBody>
          <a:bodyPr/>
          <a:lstStyle/>
          <a:p>
            <a:endParaRPr lang="ja-JP" altLang="en-US"/>
          </a:p>
        </p:txBody>
      </p:sp>
      <p:sp>
        <p:nvSpPr>
          <p:cNvPr id="20483" name="Text Box 4"/>
          <p:cNvSpPr txBox="1">
            <a:spLocks noChangeArrowheads="1"/>
          </p:cNvSpPr>
          <p:nvPr/>
        </p:nvSpPr>
        <p:spPr bwMode="auto">
          <a:xfrm>
            <a:off x="609600" y="0"/>
            <a:ext cx="8154988" cy="1077218"/>
          </a:xfrm>
          <a:prstGeom prst="rect">
            <a:avLst/>
          </a:prstGeom>
          <a:noFill/>
          <a:ln w="9525">
            <a:noFill/>
            <a:miter lim="800000"/>
            <a:headEnd/>
            <a:tailEnd/>
          </a:ln>
        </p:spPr>
        <p:txBody>
          <a:bodyPr>
            <a:spAutoFit/>
          </a:bodyPr>
          <a:lstStyle/>
          <a:p>
            <a:pPr algn="ctr">
              <a:spcBef>
                <a:spcPct val="50000"/>
              </a:spcBef>
            </a:pPr>
            <a:r>
              <a:rPr lang="en-GB" sz="3200" b="1" dirty="0">
                <a:latin typeface="BenguiatGot Bk BT"/>
              </a:rPr>
              <a:t>Ganges</a:t>
            </a:r>
            <a:r>
              <a:rPr lang="en-GB" sz="3200" b="1" dirty="0">
                <a:solidFill>
                  <a:srgbClr val="FFFFCC"/>
                </a:solidFill>
                <a:latin typeface="BenguiatGot Bk BT"/>
              </a:rPr>
              <a:t>, </a:t>
            </a:r>
            <a:r>
              <a:rPr lang="en-GB" sz="3200" b="1" dirty="0">
                <a:latin typeface="BenguiatGot Bk BT"/>
              </a:rPr>
              <a:t>Brahmaputra &amp; </a:t>
            </a:r>
            <a:r>
              <a:rPr lang="en-GB" sz="3200" b="1" dirty="0" err="1">
                <a:latin typeface="BenguiatGot Bk BT"/>
              </a:rPr>
              <a:t>Meghna</a:t>
            </a:r>
            <a:r>
              <a:rPr lang="en-GB" sz="3200" b="1" dirty="0">
                <a:latin typeface="BenguiatGot Bk BT"/>
              </a:rPr>
              <a:t> basins</a:t>
            </a:r>
          </a:p>
        </p:txBody>
      </p:sp>
      <p:sp>
        <p:nvSpPr>
          <p:cNvPr id="119813" name="Text Box 5"/>
          <p:cNvSpPr txBox="1">
            <a:spLocks noChangeArrowheads="1"/>
          </p:cNvSpPr>
          <p:nvPr/>
        </p:nvSpPr>
        <p:spPr bwMode="auto">
          <a:xfrm>
            <a:off x="0" y="5500702"/>
            <a:ext cx="8915400" cy="822325"/>
          </a:xfrm>
          <a:prstGeom prst="rect">
            <a:avLst/>
          </a:prstGeom>
          <a:solidFill>
            <a:srgbClr val="969696"/>
          </a:solidFill>
          <a:ln w="9525">
            <a:noFill/>
            <a:miter lim="800000"/>
            <a:headEnd/>
            <a:tailEnd/>
          </a:ln>
        </p:spPr>
        <p:txBody>
          <a:bodyPr>
            <a:spAutoFit/>
          </a:bodyPr>
          <a:lstStyle/>
          <a:p>
            <a:pPr>
              <a:spcBef>
                <a:spcPct val="50000"/>
              </a:spcBef>
            </a:pPr>
            <a:r>
              <a:rPr lang="en-GB" sz="2400" b="1" dirty="0">
                <a:solidFill>
                  <a:schemeClr val="bg2"/>
                </a:solidFill>
                <a:latin typeface="Tahoma" pitchFamily="34" charset="0"/>
              </a:rPr>
              <a:t>Total basin area is 1.72 </a:t>
            </a:r>
            <a:r>
              <a:rPr lang="en-GB" sz="2400" b="1" dirty="0" err="1">
                <a:solidFill>
                  <a:schemeClr val="bg2"/>
                </a:solidFill>
                <a:latin typeface="Tahoma" pitchFamily="34" charset="0"/>
              </a:rPr>
              <a:t>miillion</a:t>
            </a:r>
            <a:r>
              <a:rPr lang="en-GB" sz="2400" b="1" dirty="0">
                <a:solidFill>
                  <a:schemeClr val="bg2"/>
                </a:solidFill>
                <a:latin typeface="Tahoma" pitchFamily="34" charset="0"/>
              </a:rPr>
              <a:t> sq. km. Only 8 percent of these three basin areas lie within Bangladesh</a:t>
            </a:r>
          </a:p>
        </p:txBody>
      </p:sp>
      <p:grpSp>
        <p:nvGrpSpPr>
          <p:cNvPr id="2" name="Group 6"/>
          <p:cNvGrpSpPr>
            <a:grpSpLocks/>
          </p:cNvGrpSpPr>
          <p:nvPr/>
        </p:nvGrpSpPr>
        <p:grpSpPr bwMode="auto">
          <a:xfrm>
            <a:off x="914400" y="990600"/>
            <a:ext cx="7443814" cy="4510102"/>
            <a:chOff x="0" y="544"/>
            <a:chExt cx="5775" cy="2986"/>
          </a:xfrm>
        </p:grpSpPr>
        <p:pic>
          <p:nvPicPr>
            <p:cNvPr id="20486" name="Picture 7"/>
            <p:cNvPicPr>
              <a:picLocks noChangeArrowheads="1"/>
            </p:cNvPicPr>
            <p:nvPr/>
          </p:nvPicPr>
          <p:blipFill>
            <a:blip r:embed="rId2" cstate="print"/>
            <a:srcRect/>
            <a:stretch>
              <a:fillRect/>
            </a:stretch>
          </p:blipFill>
          <p:spPr bwMode="auto">
            <a:xfrm>
              <a:off x="0" y="544"/>
              <a:ext cx="5775" cy="2986"/>
            </a:xfrm>
            <a:prstGeom prst="rect">
              <a:avLst/>
            </a:prstGeom>
            <a:noFill/>
            <a:ln w="9525">
              <a:noFill/>
              <a:miter lim="800000"/>
              <a:headEnd/>
              <a:tailEnd/>
            </a:ln>
          </p:spPr>
        </p:pic>
        <p:sp>
          <p:nvSpPr>
            <p:cNvPr id="20487" name="Line 8"/>
            <p:cNvSpPr>
              <a:spLocks noChangeShapeType="1"/>
            </p:cNvSpPr>
            <p:nvPr/>
          </p:nvSpPr>
          <p:spPr bwMode="auto">
            <a:xfrm flipH="1">
              <a:off x="3362" y="2370"/>
              <a:ext cx="94" cy="94"/>
            </a:xfrm>
            <a:prstGeom prst="line">
              <a:avLst/>
            </a:prstGeom>
            <a:noFill/>
            <a:ln w="25400">
              <a:solidFill>
                <a:srgbClr val="993366"/>
              </a:solidFill>
              <a:round/>
              <a:headEnd type="none" w="sm" len="sm"/>
              <a:tailEnd type="none" w="sm" len="sm"/>
            </a:ln>
          </p:spPr>
          <p:txBody>
            <a:bodyPr wrap="none" anchor="ctr"/>
            <a:lstStyle/>
            <a:p>
              <a:endParaRPr lang="ja-JP" altLang="en-US"/>
            </a:p>
          </p:txBody>
        </p:sp>
        <p:sp>
          <p:nvSpPr>
            <p:cNvPr id="20488" name="Rectangle 9"/>
            <p:cNvSpPr>
              <a:spLocks noChangeArrowheads="1"/>
            </p:cNvSpPr>
            <p:nvPr/>
          </p:nvSpPr>
          <p:spPr bwMode="auto">
            <a:xfrm>
              <a:off x="2784" y="2464"/>
              <a:ext cx="703" cy="250"/>
            </a:xfrm>
            <a:prstGeom prst="rect">
              <a:avLst/>
            </a:prstGeom>
            <a:noFill/>
            <a:ln w="9525">
              <a:noFill/>
              <a:miter lim="800000"/>
              <a:headEnd/>
              <a:tailEnd/>
            </a:ln>
          </p:spPr>
          <p:txBody>
            <a:bodyPr wrap="none" anchor="ctr"/>
            <a:lstStyle/>
            <a:p>
              <a:pPr eaLnBrk="0" hangingPunct="0"/>
              <a:endParaRPr lang="ja-JP" altLang="ja-JP"/>
            </a:p>
          </p:txBody>
        </p:sp>
      </p:grpSp>
      <p:sp>
        <p:nvSpPr>
          <p:cNvPr id="9" name="スライド番号プレースホルダ 8"/>
          <p:cNvSpPr>
            <a:spLocks noGrp="1"/>
          </p:cNvSpPr>
          <p:nvPr>
            <p:ph type="sldNum" sz="quarter" idx="12"/>
          </p:nvPr>
        </p:nvSpPr>
        <p:spPr/>
        <p:txBody>
          <a:bodyPr/>
          <a:lstStyle/>
          <a:p>
            <a:fld id="{80F37C07-476B-4321-A5E5-D0A1473BC6BC}" type="slidenum">
              <a:rPr kumimoji="1" lang="ja-JP" altLang="en-US" smtClean="0"/>
              <a:pPr/>
              <a:t>52</a:t>
            </a:fld>
            <a:endParaRPr kumimoji="1" lang="ja-JP" altLang="en-US"/>
          </a:p>
        </p:txBody>
      </p:sp>
      <p:sp>
        <p:nvSpPr>
          <p:cNvPr id="10" name="正方形/長方形 9"/>
          <p:cNvSpPr/>
          <p:nvPr/>
        </p:nvSpPr>
        <p:spPr>
          <a:xfrm>
            <a:off x="500034" y="6488668"/>
            <a:ext cx="5045869" cy="369332"/>
          </a:xfrm>
          <a:prstGeom prst="rect">
            <a:avLst/>
          </a:prstGeom>
        </p:spPr>
        <p:txBody>
          <a:bodyPr wrap="none">
            <a:spAutoFit/>
          </a:bodyPr>
          <a:lstStyle/>
          <a:p>
            <a:r>
              <a:rPr lang="en-US" altLang="ja-JP" dirty="0" err="1"/>
              <a:t>Farakka</a:t>
            </a:r>
            <a:r>
              <a:rPr lang="en-US" altLang="ja-JP" dirty="0"/>
              <a:t> Barrage Operations began on April 21, 1975</a:t>
            </a:r>
            <a:endParaRPr lang="ja-JP"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685800" y="0"/>
            <a:ext cx="7772400" cy="533400"/>
          </a:xfrm>
          <a:prstGeom prst="rect">
            <a:avLst/>
          </a:prstGeom>
          <a:solidFill>
            <a:srgbClr val="000099"/>
          </a:solidFill>
          <a:ln w="9525">
            <a:noFill/>
            <a:miter lim="800000"/>
            <a:headEnd/>
            <a:tailEnd/>
          </a:ln>
        </p:spPr>
        <p:txBody>
          <a:bodyPr anchor="ctr"/>
          <a:lstStyle/>
          <a:p>
            <a:pPr algn="ctr"/>
            <a:r>
              <a:rPr lang="en-US" altLang="ja-JP" sz="2800" b="1" dirty="0">
                <a:solidFill>
                  <a:schemeClr val="bg1"/>
                </a:solidFill>
                <a:latin typeface="Times New Roman" pitchFamily="18" charset="0"/>
                <a:ea typeface="ＭＳ Ｐゴシック" pitchFamily="50" charset="-128"/>
              </a:rPr>
              <a:t> RIVER SYSTEMS OF BANGLADESH</a:t>
            </a:r>
          </a:p>
        </p:txBody>
      </p:sp>
      <p:graphicFrame>
        <p:nvGraphicFramePr>
          <p:cNvPr id="2050" name="Object 4"/>
          <p:cNvGraphicFramePr>
            <a:graphicFrameLocks noChangeAspect="1"/>
          </p:cNvGraphicFramePr>
          <p:nvPr/>
        </p:nvGraphicFramePr>
        <p:xfrm>
          <a:off x="0" y="496888"/>
          <a:ext cx="9144000" cy="6361112"/>
        </p:xfrm>
        <a:graphic>
          <a:graphicData uri="http://schemas.openxmlformats.org/presentationml/2006/ole">
            <mc:AlternateContent xmlns:mc="http://schemas.openxmlformats.org/markup-compatibility/2006">
              <mc:Choice xmlns:v="urn:schemas-microsoft-com:vml" Requires="v">
                <p:oleObj spid="_x0000_s54292" name="スライド" r:id="rId3" imgW="3091432" imgH="2318678" progId="PowerPoint.Slide.8">
                  <p:embed/>
                </p:oleObj>
              </mc:Choice>
              <mc:Fallback>
                <p:oleObj name="スライド" r:id="rId3" imgW="3091432" imgH="2318678"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6888"/>
                        <a:ext cx="9144000" cy="636111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5"/>
          <p:cNvSpPr txBox="1">
            <a:spLocks noChangeArrowheads="1"/>
          </p:cNvSpPr>
          <p:nvPr/>
        </p:nvSpPr>
        <p:spPr bwMode="auto">
          <a:xfrm>
            <a:off x="4419600" y="533400"/>
            <a:ext cx="1905000" cy="406400"/>
          </a:xfrm>
          <a:prstGeom prst="rect">
            <a:avLst/>
          </a:prstGeom>
          <a:solidFill>
            <a:srgbClr val="FFFFCC"/>
          </a:solidFill>
          <a:ln w="9525">
            <a:solidFill>
              <a:schemeClr val="tx1"/>
            </a:solidFill>
            <a:miter lim="800000"/>
            <a:headEnd/>
            <a:tailEnd/>
          </a:ln>
          <a:effectLst/>
        </p:spPr>
        <p:txBody>
          <a:bodyPr>
            <a:spAutoFit/>
          </a:bodyPr>
          <a:lstStyle/>
          <a:p>
            <a:pPr algn="ctr">
              <a:spcBef>
                <a:spcPct val="50000"/>
              </a:spcBef>
              <a:defRPr/>
            </a:pPr>
            <a:r>
              <a:rPr lang="en-US" sz="2000" b="1">
                <a:solidFill>
                  <a:srgbClr val="0000FF"/>
                </a:solidFill>
                <a:effectLst>
                  <a:outerShdw blurRad="38100" dist="38100" dir="2700000" algn="tl">
                    <a:srgbClr val="000000"/>
                  </a:outerShdw>
                </a:effectLst>
                <a:latin typeface="Arial" charset="0"/>
              </a:rPr>
              <a:t>Brahmaputra</a:t>
            </a:r>
          </a:p>
        </p:txBody>
      </p:sp>
      <p:sp>
        <p:nvSpPr>
          <p:cNvPr id="220167" name="Text Box 7"/>
          <p:cNvSpPr txBox="1">
            <a:spLocks noChangeArrowheads="1"/>
          </p:cNvSpPr>
          <p:nvPr/>
        </p:nvSpPr>
        <p:spPr bwMode="auto">
          <a:xfrm>
            <a:off x="428596" y="2928934"/>
            <a:ext cx="1550988" cy="406400"/>
          </a:xfrm>
          <a:prstGeom prst="rect">
            <a:avLst/>
          </a:prstGeom>
          <a:solidFill>
            <a:srgbClr val="FFFFCC"/>
          </a:solidFill>
          <a:ln w="9525">
            <a:solidFill>
              <a:schemeClr val="tx1"/>
            </a:solidFill>
            <a:miter lim="800000"/>
            <a:headEnd/>
            <a:tailEnd/>
          </a:ln>
          <a:effectLst/>
        </p:spPr>
        <p:txBody>
          <a:bodyPr>
            <a:spAutoFit/>
          </a:bodyPr>
          <a:lstStyle/>
          <a:p>
            <a:pPr algn="ctr">
              <a:spcBef>
                <a:spcPct val="50000"/>
              </a:spcBef>
              <a:defRPr/>
            </a:pPr>
            <a:r>
              <a:rPr lang="en-US" sz="2000" b="1" dirty="0">
                <a:solidFill>
                  <a:srgbClr val="0000FF"/>
                </a:solidFill>
                <a:effectLst>
                  <a:outerShdw blurRad="38100" dist="38100" dir="2700000" algn="tl">
                    <a:srgbClr val="000000"/>
                  </a:outerShdw>
                </a:effectLst>
                <a:latin typeface="Times New Roman" pitchFamily="18" charset="0"/>
              </a:rPr>
              <a:t>Ganges</a:t>
            </a:r>
          </a:p>
        </p:txBody>
      </p:sp>
      <p:graphicFrame>
        <p:nvGraphicFramePr>
          <p:cNvPr id="220194" name="Group 34"/>
          <p:cNvGraphicFramePr>
            <a:graphicFrameLocks noGrp="1"/>
          </p:cNvGraphicFramePr>
          <p:nvPr/>
        </p:nvGraphicFramePr>
        <p:xfrm>
          <a:off x="142844" y="3500438"/>
          <a:ext cx="2438400" cy="627888"/>
        </p:xfrm>
        <a:graphic>
          <a:graphicData uri="http://schemas.openxmlformats.org/drawingml/2006/table">
            <a:tbl>
              <a:tblPr/>
              <a:tblGrid>
                <a:gridCol w="2438400">
                  <a:extLst>
                    <a:ext uri="{9D8B030D-6E8A-4147-A177-3AD203B41FA5}">
                      <a16:colId xmlns="" xmlns:a16="http://schemas.microsoft.com/office/drawing/2014/main" val="20000"/>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err="1">
                          <a:ln>
                            <a:noFill/>
                          </a:ln>
                          <a:solidFill>
                            <a:srgbClr val="0033CC"/>
                          </a:solidFill>
                          <a:effectLst/>
                          <a:latin typeface="Arial" charset="0"/>
                          <a:cs typeface="Arial" charset="0"/>
                        </a:rPr>
                        <a:t>Q</a:t>
                      </a:r>
                      <a:r>
                        <a:rPr kumimoji="0" lang="en-US" sz="1600" b="1" i="0" u="none" strike="noStrike" cap="none" normalizeH="0" baseline="30000" dirty="0" err="1">
                          <a:ln>
                            <a:noFill/>
                          </a:ln>
                          <a:solidFill>
                            <a:srgbClr val="0033CC"/>
                          </a:solidFill>
                          <a:effectLst/>
                          <a:latin typeface="Arial" charset="0"/>
                          <a:cs typeface="Arial" charset="0"/>
                        </a:rPr>
                        <a:t>maxm</a:t>
                      </a:r>
                      <a:r>
                        <a:rPr kumimoji="0" lang="en-US" sz="1600" b="1" i="0" u="none" strike="noStrike" cap="none" normalizeH="0" baseline="30000" dirty="0">
                          <a:ln>
                            <a:noFill/>
                          </a:ln>
                          <a:solidFill>
                            <a:srgbClr val="0033CC"/>
                          </a:solidFill>
                          <a:effectLst/>
                          <a:latin typeface="Arial" charset="0"/>
                          <a:cs typeface="Arial" charset="0"/>
                        </a:rPr>
                        <a:t>. </a:t>
                      </a:r>
                      <a:r>
                        <a:rPr kumimoji="0" lang="en-US" sz="1600" b="1" i="0" u="none" strike="noStrike" cap="none" normalizeH="0" baseline="0" dirty="0">
                          <a:ln>
                            <a:noFill/>
                          </a:ln>
                          <a:solidFill>
                            <a:srgbClr val="0033CC"/>
                          </a:solidFill>
                          <a:effectLst/>
                          <a:latin typeface="Arial" charset="0"/>
                          <a:cs typeface="Arial" charset="0"/>
                        </a:rPr>
                        <a:t>=78,000 m</a:t>
                      </a:r>
                      <a:r>
                        <a:rPr kumimoji="0" lang="en-US" sz="1600" b="1" i="0" u="none" strike="noStrike" cap="none" normalizeH="0" baseline="30000" dirty="0">
                          <a:ln>
                            <a:noFill/>
                          </a:ln>
                          <a:solidFill>
                            <a:srgbClr val="0033CC"/>
                          </a:solidFill>
                          <a:effectLst/>
                          <a:latin typeface="Arial" charset="0"/>
                          <a:cs typeface="Arial" charset="0"/>
                        </a:rPr>
                        <a:t>3</a:t>
                      </a:r>
                      <a:r>
                        <a:rPr kumimoji="0" lang="en-US" sz="1600" b="1" i="0" u="none" strike="noStrike" cap="none" normalizeH="0" baseline="0" dirty="0">
                          <a:ln>
                            <a:noFill/>
                          </a:ln>
                          <a:solidFill>
                            <a:srgbClr val="0033CC"/>
                          </a:solidFill>
                          <a:effectLst/>
                          <a:latin typeface="Arial" charset="0"/>
                          <a:cs typeface="Arial" charset="0"/>
                        </a:rPr>
                        <a:t>/sec</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err="1">
                          <a:ln>
                            <a:noFill/>
                          </a:ln>
                          <a:solidFill>
                            <a:srgbClr val="0033CC"/>
                          </a:solidFill>
                          <a:effectLst/>
                          <a:latin typeface="Arial" charset="0"/>
                          <a:cs typeface="Arial" charset="0"/>
                        </a:rPr>
                        <a:t>Q</a:t>
                      </a:r>
                      <a:r>
                        <a:rPr kumimoji="0" lang="en-US" sz="1600" b="1" i="0" u="none" strike="noStrike" cap="none" normalizeH="0" baseline="30000" dirty="0" err="1">
                          <a:ln>
                            <a:noFill/>
                          </a:ln>
                          <a:solidFill>
                            <a:srgbClr val="0033CC"/>
                          </a:solidFill>
                          <a:effectLst/>
                          <a:latin typeface="Arial" charset="0"/>
                          <a:cs typeface="Arial" charset="0"/>
                        </a:rPr>
                        <a:t>minm</a:t>
                      </a:r>
                      <a:r>
                        <a:rPr kumimoji="0" lang="en-US" sz="1600" b="1" i="0" u="none" strike="noStrike" cap="none" normalizeH="0" baseline="30000" dirty="0">
                          <a:ln>
                            <a:noFill/>
                          </a:ln>
                          <a:solidFill>
                            <a:srgbClr val="0033CC"/>
                          </a:solidFill>
                          <a:effectLst/>
                          <a:latin typeface="Arial" charset="0"/>
                          <a:cs typeface="Arial" charset="0"/>
                        </a:rPr>
                        <a:t>.</a:t>
                      </a:r>
                      <a:r>
                        <a:rPr kumimoji="0" lang="en-US" sz="1600" b="1" i="0" u="none" strike="noStrike" cap="none" normalizeH="0" baseline="0" dirty="0">
                          <a:ln>
                            <a:noFill/>
                          </a:ln>
                          <a:solidFill>
                            <a:srgbClr val="0033CC"/>
                          </a:solidFill>
                          <a:effectLst/>
                          <a:latin typeface="Arial" charset="0"/>
                          <a:cs typeface="Arial" charset="0"/>
                        </a:rPr>
                        <a:t> = 700 m</a:t>
                      </a:r>
                      <a:r>
                        <a:rPr kumimoji="0" lang="en-US" sz="1600" b="1" i="0" u="none" strike="noStrike" cap="none" normalizeH="0" baseline="30000" dirty="0">
                          <a:ln>
                            <a:noFill/>
                          </a:ln>
                          <a:solidFill>
                            <a:srgbClr val="0033CC"/>
                          </a:solidFill>
                          <a:effectLst/>
                          <a:latin typeface="Arial" charset="0"/>
                          <a:cs typeface="Arial" charset="0"/>
                        </a:rPr>
                        <a:t>3</a:t>
                      </a:r>
                      <a:r>
                        <a:rPr kumimoji="0" lang="en-US" sz="1600" b="1" i="0" u="none" strike="noStrike" cap="none" normalizeH="0" baseline="0" dirty="0">
                          <a:ln>
                            <a:noFill/>
                          </a:ln>
                          <a:solidFill>
                            <a:srgbClr val="0033CC"/>
                          </a:solidFill>
                          <a:effectLst/>
                          <a:latin typeface="Arial" charset="0"/>
                          <a:cs typeface="Arial" charset="0"/>
                        </a:rPr>
                        <a:t>/sec</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0"/>
                  </a:ext>
                </a:extLst>
              </a:tr>
            </a:tbl>
          </a:graphicData>
        </a:graphic>
      </p:graphicFrame>
      <p:graphicFrame>
        <p:nvGraphicFramePr>
          <p:cNvPr id="220197" name="Group 37"/>
          <p:cNvGraphicFramePr>
            <a:graphicFrameLocks noGrp="1"/>
          </p:cNvGraphicFramePr>
          <p:nvPr/>
        </p:nvGraphicFramePr>
        <p:xfrm>
          <a:off x="4419600" y="990600"/>
          <a:ext cx="2438400" cy="627888"/>
        </p:xfrm>
        <a:graphic>
          <a:graphicData uri="http://schemas.openxmlformats.org/drawingml/2006/table">
            <a:tbl>
              <a:tblPr/>
              <a:tblGrid>
                <a:gridCol w="2438400">
                  <a:extLst>
                    <a:ext uri="{9D8B030D-6E8A-4147-A177-3AD203B41FA5}">
                      <a16:colId xmlns="" xmlns:a16="http://schemas.microsoft.com/office/drawing/2014/main" val="20000"/>
                    </a:ext>
                  </a:extLst>
                </a:gridCol>
              </a:tblGrid>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Q</a:t>
                      </a:r>
                      <a:r>
                        <a:rPr kumimoji="0" lang="en-US" altLang="ja-JP" sz="1600" b="1" i="0" u="none" strike="noStrike" cap="none" normalizeH="0" baseline="30000">
                          <a:ln>
                            <a:noFill/>
                          </a:ln>
                          <a:solidFill>
                            <a:srgbClr val="0033CC"/>
                          </a:solidFill>
                          <a:effectLst/>
                          <a:latin typeface="Arial" pitchFamily="34" charset="0"/>
                          <a:ea typeface="ＭＳ Ｐゴシック" pitchFamily="50" charset="-128"/>
                          <a:cs typeface="Arial" pitchFamily="34" charset="0"/>
                        </a:rPr>
                        <a:t>maxm. </a:t>
                      </a: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=100,000m</a:t>
                      </a:r>
                      <a:r>
                        <a:rPr kumimoji="0" lang="en-US" altLang="ja-JP" sz="1600" b="1" i="0" u="none" strike="noStrike" cap="none" normalizeH="0" baseline="30000">
                          <a:ln>
                            <a:noFill/>
                          </a:ln>
                          <a:solidFill>
                            <a:srgbClr val="0033CC"/>
                          </a:solidFill>
                          <a:effectLst/>
                          <a:latin typeface="Arial" pitchFamily="34" charset="0"/>
                          <a:ea typeface="ＭＳ Ｐゴシック" pitchFamily="50" charset="-128"/>
                          <a:cs typeface="Arial" pitchFamily="34" charset="0"/>
                        </a:rPr>
                        <a:t>3</a:t>
                      </a: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/sec</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Q</a:t>
                      </a:r>
                      <a:r>
                        <a:rPr kumimoji="0" lang="en-US" altLang="ja-JP" sz="1600" b="1" i="0" u="none" strike="noStrike" cap="none" normalizeH="0" baseline="30000">
                          <a:ln>
                            <a:noFill/>
                          </a:ln>
                          <a:solidFill>
                            <a:srgbClr val="0033CC"/>
                          </a:solidFill>
                          <a:effectLst/>
                          <a:latin typeface="Arial" pitchFamily="34" charset="0"/>
                          <a:ea typeface="ＭＳ Ｐゴシック" pitchFamily="50" charset="-128"/>
                          <a:cs typeface="Arial" pitchFamily="34" charset="0"/>
                        </a:rPr>
                        <a:t>minm.</a:t>
                      </a: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 =4000 m</a:t>
                      </a:r>
                      <a:r>
                        <a:rPr kumimoji="0" lang="en-US" altLang="ja-JP" sz="1600" b="1" i="0" u="none" strike="noStrike" cap="none" normalizeH="0" baseline="30000">
                          <a:ln>
                            <a:noFill/>
                          </a:ln>
                          <a:solidFill>
                            <a:srgbClr val="0033CC"/>
                          </a:solidFill>
                          <a:effectLst/>
                          <a:latin typeface="Arial" pitchFamily="34" charset="0"/>
                          <a:ea typeface="ＭＳ Ｐゴシック" pitchFamily="50" charset="-128"/>
                          <a:cs typeface="Arial" pitchFamily="34" charset="0"/>
                        </a:rPr>
                        <a:t>3</a:t>
                      </a:r>
                      <a:r>
                        <a:rPr kumimoji="0" lang="en-US" altLang="ja-JP" sz="1600" b="1" i="0" u="none" strike="noStrike" cap="none" normalizeH="0" baseline="0">
                          <a:ln>
                            <a:noFill/>
                          </a:ln>
                          <a:solidFill>
                            <a:srgbClr val="0033CC"/>
                          </a:solidFill>
                          <a:effectLst/>
                          <a:latin typeface="Arial" pitchFamily="34" charset="0"/>
                          <a:ea typeface="ＭＳ Ｐゴシック" pitchFamily="50" charset="-128"/>
                          <a:cs typeface="Arial" pitchFamily="34" charset="0"/>
                        </a:rPr>
                        <a:t>/sec</a:t>
                      </a:r>
                      <a:endParaRPr kumimoji="0" lang="en-US" altLang="ja-JP" sz="2000" b="1" i="0" u="none" strike="noStrike" cap="none" normalizeH="0" baseline="0">
                        <a:ln>
                          <a:noFill/>
                        </a:ln>
                        <a:solidFill>
                          <a:srgbClr val="0033CC"/>
                        </a:solidFill>
                        <a:effectLst/>
                        <a:latin typeface="Arial" pitchFamily="34" charset="0"/>
                        <a:ea typeface="ＭＳ Ｐゴシック" pitchFamily="50" charset="-128"/>
                        <a:cs typeface="Arial" pitchFamily="34"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0"/>
                  </a:ext>
                </a:extLst>
              </a:tr>
            </a:tbl>
          </a:graphicData>
        </a:graphic>
      </p:graphicFrame>
      <p:sp>
        <p:nvSpPr>
          <p:cNvPr id="2066" name="Text Box 35"/>
          <p:cNvSpPr txBox="1">
            <a:spLocks noChangeArrowheads="1"/>
          </p:cNvSpPr>
          <p:nvPr/>
        </p:nvSpPr>
        <p:spPr bwMode="auto">
          <a:xfrm>
            <a:off x="142844" y="4214818"/>
            <a:ext cx="2660650" cy="2286000"/>
          </a:xfrm>
          <a:prstGeom prst="rect">
            <a:avLst/>
          </a:prstGeom>
          <a:noFill/>
          <a:ln w="9525">
            <a:noFill/>
            <a:miter lim="800000"/>
            <a:headEnd/>
            <a:tailEnd/>
          </a:ln>
        </p:spPr>
        <p:txBody>
          <a:bodyPr wrap="none">
            <a:spAutoFit/>
          </a:bodyPr>
          <a:lstStyle/>
          <a:p>
            <a:pPr eaLnBrk="0" hangingPunct="0"/>
            <a:r>
              <a:rPr lang="en-GB" sz="2000" b="1" dirty="0">
                <a:solidFill>
                  <a:srgbClr val="000000"/>
                </a:solidFill>
                <a:latin typeface="Times New Roman" pitchFamily="18" charset="0"/>
                <a:cs typeface="Arial" pitchFamily="34" charset="0"/>
              </a:rPr>
              <a:t>River System :</a:t>
            </a:r>
          </a:p>
          <a:p>
            <a:pPr lvl="1" eaLnBrk="0" hangingPunct="0"/>
            <a:r>
              <a:rPr lang="en-GB" sz="2000" b="1" dirty="0">
                <a:solidFill>
                  <a:srgbClr val="000000"/>
                </a:solidFill>
                <a:latin typeface="Times New Roman" pitchFamily="18" charset="0"/>
                <a:cs typeface="Arial" pitchFamily="34" charset="0"/>
              </a:rPr>
              <a:t>24,000   km </a:t>
            </a:r>
          </a:p>
          <a:p>
            <a:pPr eaLnBrk="0" hangingPunct="0"/>
            <a:r>
              <a:rPr lang="en-GB" sz="2000" b="1" dirty="0">
                <a:solidFill>
                  <a:srgbClr val="000000"/>
                </a:solidFill>
                <a:latin typeface="Times New Roman" pitchFamily="18" charset="0"/>
                <a:cs typeface="Arial" pitchFamily="34" charset="0"/>
              </a:rPr>
              <a:t>Trans-boundary Flow:</a:t>
            </a:r>
          </a:p>
          <a:p>
            <a:pPr lvl="1" eaLnBrk="0" hangingPunct="0"/>
            <a:r>
              <a:rPr lang="en-GB" sz="2000" b="1" dirty="0">
                <a:solidFill>
                  <a:srgbClr val="000000"/>
                </a:solidFill>
                <a:latin typeface="Times New Roman" pitchFamily="18" charset="0"/>
                <a:cs typeface="Arial" pitchFamily="34" charset="0"/>
              </a:rPr>
              <a:t>57 Rivers </a:t>
            </a:r>
            <a:r>
              <a:rPr lang="en-GB" sz="1400" b="1" dirty="0">
                <a:solidFill>
                  <a:srgbClr val="000000"/>
                </a:solidFill>
                <a:latin typeface="Times New Roman" pitchFamily="18" charset="0"/>
                <a:cs typeface="Arial" pitchFamily="34" charset="0"/>
              </a:rPr>
              <a:t>(54 with </a:t>
            </a:r>
          </a:p>
          <a:p>
            <a:pPr lvl="1" eaLnBrk="0" hangingPunct="0"/>
            <a:r>
              <a:rPr lang="en-GB" sz="1400" b="1" dirty="0">
                <a:solidFill>
                  <a:srgbClr val="000000"/>
                </a:solidFill>
                <a:latin typeface="Times New Roman" pitchFamily="18" charset="0"/>
                <a:cs typeface="Arial" pitchFamily="34" charset="0"/>
              </a:rPr>
              <a:t>India, 3 with Myanmar)</a:t>
            </a:r>
            <a:r>
              <a:rPr lang="en-GB" sz="2000" b="1" dirty="0">
                <a:solidFill>
                  <a:srgbClr val="000000"/>
                </a:solidFill>
                <a:latin typeface="Times New Roman" pitchFamily="18" charset="0"/>
                <a:cs typeface="Arial" pitchFamily="34" charset="0"/>
              </a:rPr>
              <a:t> </a:t>
            </a:r>
          </a:p>
          <a:p>
            <a:pPr lvl="1" eaLnBrk="0" hangingPunct="0"/>
            <a:endParaRPr lang="en-GB" sz="2000" b="1" dirty="0">
              <a:solidFill>
                <a:srgbClr val="000000"/>
              </a:solidFill>
              <a:latin typeface="Times New Roman" pitchFamily="18" charset="0"/>
              <a:cs typeface="Arial" pitchFamily="34" charset="0"/>
            </a:endParaRPr>
          </a:p>
          <a:p>
            <a:pPr eaLnBrk="0" hangingPunct="0"/>
            <a:endParaRPr lang="en-US" altLang="ja-JP" sz="2400" dirty="0">
              <a:latin typeface="Times New Roman" pitchFamily="18" charset="0"/>
              <a:ea typeface="ＭＳ Ｐゴシック" pitchFamily="50" charset="-128"/>
              <a:cs typeface="Arial" pitchFamily="34" charset="0"/>
            </a:endParaRPr>
          </a:p>
        </p:txBody>
      </p:sp>
      <p:graphicFrame>
        <p:nvGraphicFramePr>
          <p:cNvPr id="97357" name="Group 77"/>
          <p:cNvGraphicFramePr>
            <a:graphicFrameLocks noGrp="1"/>
          </p:cNvGraphicFramePr>
          <p:nvPr/>
        </p:nvGraphicFramePr>
        <p:xfrm>
          <a:off x="6786578" y="3286124"/>
          <a:ext cx="2209800" cy="1115568"/>
        </p:xfrm>
        <a:graphic>
          <a:graphicData uri="http://schemas.openxmlformats.org/drawingml/2006/table">
            <a:tbl>
              <a:tblPr/>
              <a:tblGrid>
                <a:gridCol w="2209800">
                  <a:extLst>
                    <a:ext uri="{9D8B030D-6E8A-4147-A177-3AD203B41FA5}">
                      <a16:colId xmlns="" xmlns:a16="http://schemas.microsoft.com/office/drawing/2014/main" val="20000"/>
                    </a:ext>
                  </a:extLst>
                </a:gridCol>
              </a:tblGrid>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tx1"/>
                          </a:solidFill>
                          <a:effectLst/>
                          <a:latin typeface="Arial" charset="0"/>
                          <a:cs typeface="Arial" charset="0"/>
                        </a:rPr>
                        <a:t>(</a:t>
                      </a:r>
                      <a:r>
                        <a:rPr kumimoji="0" lang="en-US" sz="1600" b="1" i="0" u="none" strike="noStrike" cap="none" normalizeH="0" baseline="0" dirty="0">
                          <a:ln>
                            <a:noFill/>
                          </a:ln>
                          <a:solidFill>
                            <a:srgbClr val="0033CC"/>
                          </a:solidFill>
                          <a:effectLst/>
                          <a:latin typeface="Arial" charset="0"/>
                          <a:cs typeface="Arial" charset="0"/>
                        </a:rPr>
                        <a:t>Lower </a:t>
                      </a:r>
                      <a:r>
                        <a:rPr kumimoji="0" lang="en-US" sz="1600" b="1" i="0" u="none" strike="noStrike" cap="none" normalizeH="0" baseline="0" dirty="0" err="1">
                          <a:ln>
                            <a:noFill/>
                          </a:ln>
                          <a:solidFill>
                            <a:srgbClr val="0033CC"/>
                          </a:solidFill>
                          <a:effectLst/>
                          <a:latin typeface="Arial" charset="0"/>
                          <a:cs typeface="Arial" charset="0"/>
                        </a:rPr>
                        <a:t>Meghna</a:t>
                      </a:r>
                      <a:r>
                        <a:rPr kumimoji="0" lang="en-US" sz="1600" b="1" i="0" u="none" strike="noStrike" cap="none" normalizeH="0" baseline="0" dirty="0">
                          <a:ln>
                            <a:noFill/>
                          </a:ln>
                          <a:solidFill>
                            <a:srgbClr val="0033CC"/>
                          </a:solidFill>
                          <a:effectLst/>
                          <a:latin typeface="Arial" charset="0"/>
                          <a:cs typeface="Arial" charset="0"/>
                        </a:rPr>
                        <a:t>) </a:t>
                      </a:r>
                      <a:r>
                        <a:rPr kumimoji="0" lang="en-US" sz="1600" b="1" i="0" u="none" strike="noStrike" cap="none" normalizeH="0" baseline="0" dirty="0" err="1">
                          <a:ln>
                            <a:noFill/>
                          </a:ln>
                          <a:solidFill>
                            <a:srgbClr val="0033CC"/>
                          </a:solidFill>
                          <a:effectLst/>
                          <a:latin typeface="Arial" charset="0"/>
                          <a:cs typeface="Arial" charset="0"/>
                        </a:rPr>
                        <a:t>Q</a:t>
                      </a:r>
                      <a:r>
                        <a:rPr kumimoji="0" lang="en-US" sz="1600" b="1" i="0" u="none" strike="noStrike" cap="none" normalizeH="0" baseline="30000" dirty="0" err="1">
                          <a:ln>
                            <a:noFill/>
                          </a:ln>
                          <a:solidFill>
                            <a:srgbClr val="0033CC"/>
                          </a:solidFill>
                          <a:effectLst/>
                          <a:latin typeface="Arial" charset="0"/>
                          <a:cs typeface="Arial" charset="0"/>
                        </a:rPr>
                        <a:t>maxm</a:t>
                      </a:r>
                      <a:r>
                        <a:rPr kumimoji="0" lang="en-US" sz="1600" b="1" i="0" u="none" strike="noStrike" cap="none" normalizeH="0" baseline="30000" dirty="0">
                          <a:ln>
                            <a:noFill/>
                          </a:ln>
                          <a:solidFill>
                            <a:srgbClr val="0033CC"/>
                          </a:solidFill>
                          <a:effectLst/>
                          <a:latin typeface="Arial" charset="0"/>
                          <a:cs typeface="Arial" charset="0"/>
                        </a:rPr>
                        <a:t>. </a:t>
                      </a:r>
                      <a:r>
                        <a:rPr kumimoji="0" lang="en-US" sz="1600" b="1" i="0" u="none" strike="noStrike" cap="none" normalizeH="0" baseline="0" dirty="0">
                          <a:ln>
                            <a:noFill/>
                          </a:ln>
                          <a:solidFill>
                            <a:srgbClr val="0033CC"/>
                          </a:solidFill>
                          <a:effectLst/>
                          <a:latin typeface="Arial" charset="0"/>
                          <a:cs typeface="Arial" charset="0"/>
                        </a:rPr>
                        <a:t>=180,000 m</a:t>
                      </a:r>
                      <a:r>
                        <a:rPr kumimoji="0" lang="en-US" sz="1600" b="1" i="0" u="none" strike="noStrike" cap="none" normalizeH="0" baseline="30000" dirty="0">
                          <a:ln>
                            <a:noFill/>
                          </a:ln>
                          <a:solidFill>
                            <a:srgbClr val="0033CC"/>
                          </a:solidFill>
                          <a:effectLst/>
                          <a:latin typeface="Arial" charset="0"/>
                          <a:cs typeface="Arial" charset="0"/>
                        </a:rPr>
                        <a:t>3</a:t>
                      </a:r>
                      <a:r>
                        <a:rPr kumimoji="0" lang="en-US" sz="1600" b="1" i="0" u="none" strike="noStrike" cap="none" normalizeH="0" baseline="0" dirty="0">
                          <a:ln>
                            <a:noFill/>
                          </a:ln>
                          <a:solidFill>
                            <a:srgbClr val="0033CC"/>
                          </a:solidFill>
                          <a:effectLst/>
                          <a:latin typeface="Arial" charset="0"/>
                          <a:cs typeface="Arial" charset="0"/>
                        </a:rPr>
                        <a:t>/sec</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err="1">
                          <a:ln>
                            <a:noFill/>
                          </a:ln>
                          <a:solidFill>
                            <a:srgbClr val="0033CC"/>
                          </a:solidFill>
                          <a:effectLst/>
                          <a:latin typeface="Arial" charset="0"/>
                          <a:cs typeface="Arial" charset="0"/>
                        </a:rPr>
                        <a:t>Q</a:t>
                      </a:r>
                      <a:r>
                        <a:rPr kumimoji="0" lang="en-US" sz="1600" b="1" i="0" u="none" strike="noStrike" cap="none" normalizeH="0" baseline="30000" dirty="0" err="1">
                          <a:ln>
                            <a:noFill/>
                          </a:ln>
                          <a:solidFill>
                            <a:srgbClr val="0033CC"/>
                          </a:solidFill>
                          <a:effectLst/>
                          <a:latin typeface="Arial" charset="0"/>
                          <a:cs typeface="Arial" charset="0"/>
                        </a:rPr>
                        <a:t>minm</a:t>
                      </a:r>
                      <a:r>
                        <a:rPr kumimoji="0" lang="en-US" sz="1600" b="1" i="0" u="none" strike="noStrike" cap="none" normalizeH="0" baseline="30000" dirty="0">
                          <a:ln>
                            <a:noFill/>
                          </a:ln>
                          <a:solidFill>
                            <a:srgbClr val="0033CC"/>
                          </a:solidFill>
                          <a:effectLst/>
                          <a:latin typeface="Arial" charset="0"/>
                          <a:cs typeface="Arial" charset="0"/>
                        </a:rPr>
                        <a:t>.</a:t>
                      </a:r>
                      <a:r>
                        <a:rPr kumimoji="0" lang="en-US" sz="1600" b="1" i="0" u="none" strike="noStrike" cap="none" normalizeH="0" baseline="0" dirty="0">
                          <a:ln>
                            <a:noFill/>
                          </a:ln>
                          <a:solidFill>
                            <a:srgbClr val="0033CC"/>
                          </a:solidFill>
                          <a:effectLst/>
                          <a:latin typeface="Arial" charset="0"/>
                          <a:cs typeface="Arial" charset="0"/>
                        </a:rPr>
                        <a:t> = 4,000 m</a:t>
                      </a:r>
                      <a:r>
                        <a:rPr kumimoji="0" lang="en-US" sz="1600" b="1" i="0" u="none" strike="noStrike" cap="none" normalizeH="0" baseline="30000" dirty="0">
                          <a:ln>
                            <a:noFill/>
                          </a:ln>
                          <a:solidFill>
                            <a:srgbClr val="0033CC"/>
                          </a:solidFill>
                          <a:effectLst/>
                          <a:latin typeface="Arial" charset="0"/>
                          <a:cs typeface="Arial" charset="0"/>
                        </a:rPr>
                        <a:t>3</a:t>
                      </a:r>
                      <a:r>
                        <a:rPr kumimoji="0" lang="en-US" sz="1600" b="1" i="0" u="none" strike="noStrike" cap="none" normalizeH="0" baseline="0" dirty="0">
                          <a:ln>
                            <a:noFill/>
                          </a:ln>
                          <a:solidFill>
                            <a:srgbClr val="0033CC"/>
                          </a:solidFill>
                          <a:effectLst/>
                          <a:latin typeface="Arial" charset="0"/>
                          <a:cs typeface="Arial" charset="0"/>
                        </a:rPr>
                        <a:t>/sec</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0"/>
                  </a:ext>
                </a:extLst>
              </a:tr>
            </a:tbl>
          </a:graphicData>
        </a:graphic>
      </p:graphicFrame>
      <p:sp>
        <p:nvSpPr>
          <p:cNvPr id="3" name="Text Box 8"/>
          <p:cNvSpPr txBox="1">
            <a:spLocks noChangeArrowheads="1"/>
          </p:cNvSpPr>
          <p:nvPr/>
        </p:nvSpPr>
        <p:spPr bwMode="auto">
          <a:xfrm>
            <a:off x="7419975" y="2786058"/>
            <a:ext cx="1724025" cy="406400"/>
          </a:xfrm>
          <a:prstGeom prst="rect">
            <a:avLst/>
          </a:prstGeom>
          <a:solidFill>
            <a:srgbClr val="FFFFCC"/>
          </a:solidFill>
          <a:ln w="9525">
            <a:solidFill>
              <a:schemeClr val="tx1"/>
            </a:solidFill>
            <a:miter lim="800000"/>
            <a:headEnd/>
            <a:tailEnd/>
          </a:ln>
          <a:effectLst/>
        </p:spPr>
        <p:txBody>
          <a:bodyPr>
            <a:spAutoFit/>
          </a:bodyPr>
          <a:lstStyle/>
          <a:p>
            <a:pPr algn="ctr">
              <a:spcBef>
                <a:spcPct val="50000"/>
              </a:spcBef>
              <a:defRPr/>
            </a:pPr>
            <a:r>
              <a:rPr lang="en-US" sz="2000" b="1">
                <a:solidFill>
                  <a:srgbClr val="0000FF"/>
                </a:solidFill>
                <a:effectLst>
                  <a:outerShdw blurRad="38100" dist="38100" dir="2700000" algn="tl">
                    <a:srgbClr val="000000"/>
                  </a:outerShdw>
                </a:effectLst>
                <a:latin typeface="Times New Roman" pitchFamily="18" charset="0"/>
              </a:rPr>
              <a:t>Meghna</a:t>
            </a:r>
          </a:p>
        </p:txBody>
      </p:sp>
      <p:sp>
        <p:nvSpPr>
          <p:cNvPr id="2074" name="Text Box 91"/>
          <p:cNvSpPr txBox="1">
            <a:spLocks noChangeArrowheads="1"/>
          </p:cNvSpPr>
          <p:nvPr/>
        </p:nvSpPr>
        <p:spPr bwMode="auto">
          <a:xfrm>
            <a:off x="0" y="533400"/>
            <a:ext cx="3886200" cy="1066800"/>
          </a:xfrm>
          <a:prstGeom prst="rect">
            <a:avLst/>
          </a:prstGeom>
          <a:noFill/>
          <a:ln w="9525">
            <a:noFill/>
            <a:miter lim="800000"/>
            <a:headEnd/>
            <a:tailEnd/>
          </a:ln>
        </p:spPr>
        <p:txBody>
          <a:bodyPr>
            <a:spAutoFit/>
          </a:bodyPr>
          <a:lstStyle/>
          <a:p>
            <a:pPr algn="ctr">
              <a:spcBef>
                <a:spcPct val="50000"/>
              </a:spcBef>
            </a:pPr>
            <a:r>
              <a:rPr lang="en-US" altLang="ja-JP" sz="3200" b="1">
                <a:solidFill>
                  <a:srgbClr val="000000"/>
                </a:solidFill>
                <a:latin typeface="Arial Narrow" pitchFamily="34" charset="0"/>
                <a:ea typeface="ＭＳ Ｐゴシック" pitchFamily="50" charset="-128"/>
                <a:cs typeface="Arial" pitchFamily="34" charset="0"/>
              </a:rPr>
              <a:t>A riverine country with 310 rivers</a:t>
            </a:r>
          </a:p>
        </p:txBody>
      </p:sp>
      <p:sp>
        <p:nvSpPr>
          <p:cNvPr id="12" name="スライド番号プレースホルダ 11"/>
          <p:cNvSpPr>
            <a:spLocks noGrp="1"/>
          </p:cNvSpPr>
          <p:nvPr>
            <p:ph type="sldNum" sz="quarter" idx="12"/>
          </p:nvPr>
        </p:nvSpPr>
        <p:spPr/>
        <p:txBody>
          <a:bodyPr/>
          <a:lstStyle/>
          <a:p>
            <a:fld id="{80F37C07-476B-4321-A5E5-D0A1473BC6BC}" type="slidenum">
              <a:rPr kumimoji="1" lang="ja-JP" altLang="en-US" smtClean="0"/>
              <a:pPr/>
              <a:t>53</a:t>
            </a:fld>
            <a:endParaRPr kumimoji="1" lang="ja-JP" altLang="en-US"/>
          </a:p>
        </p:txBody>
      </p:sp>
      <p:sp>
        <p:nvSpPr>
          <p:cNvPr id="15" name="正方形/長方形 14"/>
          <p:cNvSpPr/>
          <p:nvPr/>
        </p:nvSpPr>
        <p:spPr>
          <a:xfrm>
            <a:off x="1071538" y="1928802"/>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Farakka</a:t>
            </a:r>
            <a:r>
              <a:rPr kumimoji="1" lang="en-US" altLang="ja-JP" dirty="0">
                <a:solidFill>
                  <a:schemeClr val="tx1"/>
                </a:solidFill>
              </a:rPr>
              <a:t> Barrage</a:t>
            </a:r>
            <a:endParaRPr kumimoji="1" lang="ja-JP" altLang="en-US" dirty="0">
              <a:solidFill>
                <a:schemeClr val="tx1"/>
              </a:solidFill>
            </a:endParaRPr>
          </a:p>
        </p:txBody>
      </p:sp>
      <p:sp>
        <p:nvSpPr>
          <p:cNvPr id="16" name="フリーフォーム 15"/>
          <p:cNvSpPr/>
          <p:nvPr/>
        </p:nvSpPr>
        <p:spPr>
          <a:xfrm>
            <a:off x="1989667" y="2540000"/>
            <a:ext cx="406400" cy="262467"/>
          </a:xfrm>
          <a:custGeom>
            <a:avLst/>
            <a:gdLst>
              <a:gd name="connsiteX0" fmla="*/ 0 w 406400"/>
              <a:gd name="connsiteY0" fmla="*/ 0 h 262467"/>
              <a:gd name="connsiteX1" fmla="*/ 50800 w 406400"/>
              <a:gd name="connsiteY1" fmla="*/ 16933 h 262467"/>
              <a:gd name="connsiteX2" fmla="*/ 76200 w 406400"/>
              <a:gd name="connsiteY2" fmla="*/ 25400 h 262467"/>
              <a:gd name="connsiteX3" fmla="*/ 101600 w 406400"/>
              <a:gd name="connsiteY3" fmla="*/ 42333 h 262467"/>
              <a:gd name="connsiteX4" fmla="*/ 143933 w 406400"/>
              <a:gd name="connsiteY4" fmla="*/ 76200 h 262467"/>
              <a:gd name="connsiteX5" fmla="*/ 152400 w 406400"/>
              <a:gd name="connsiteY5" fmla="*/ 110067 h 262467"/>
              <a:gd name="connsiteX6" fmla="*/ 203200 w 406400"/>
              <a:gd name="connsiteY6" fmla="*/ 135467 h 262467"/>
              <a:gd name="connsiteX7" fmla="*/ 262466 w 406400"/>
              <a:gd name="connsiteY7" fmla="*/ 160867 h 262467"/>
              <a:gd name="connsiteX8" fmla="*/ 304800 w 406400"/>
              <a:gd name="connsiteY8" fmla="*/ 194733 h 262467"/>
              <a:gd name="connsiteX9" fmla="*/ 321733 w 406400"/>
              <a:gd name="connsiteY9" fmla="*/ 211667 h 262467"/>
              <a:gd name="connsiteX10" fmla="*/ 347133 w 406400"/>
              <a:gd name="connsiteY10" fmla="*/ 228600 h 262467"/>
              <a:gd name="connsiteX11" fmla="*/ 364066 w 406400"/>
              <a:gd name="connsiteY11" fmla="*/ 254000 h 262467"/>
              <a:gd name="connsiteX12" fmla="*/ 406400 w 406400"/>
              <a:gd name="connsiteY12" fmla="*/ 262467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400" h="262467">
                <a:moveTo>
                  <a:pt x="0" y="0"/>
                </a:moveTo>
                <a:lnTo>
                  <a:pt x="50800" y="16933"/>
                </a:lnTo>
                <a:cubicBezTo>
                  <a:pt x="59267" y="19755"/>
                  <a:pt x="68774" y="20450"/>
                  <a:pt x="76200" y="25400"/>
                </a:cubicBezTo>
                <a:cubicBezTo>
                  <a:pt x="84667" y="31044"/>
                  <a:pt x="93654" y="35976"/>
                  <a:pt x="101600" y="42333"/>
                </a:cubicBezTo>
                <a:cubicBezTo>
                  <a:pt x="161921" y="90590"/>
                  <a:pt x="65755" y="24082"/>
                  <a:pt x="143933" y="76200"/>
                </a:cubicBezTo>
                <a:cubicBezTo>
                  <a:pt x="146755" y="87489"/>
                  <a:pt x="145945" y="100385"/>
                  <a:pt x="152400" y="110067"/>
                </a:cubicBezTo>
                <a:cubicBezTo>
                  <a:pt x="164531" y="128264"/>
                  <a:pt x="186297" y="127016"/>
                  <a:pt x="203200" y="135467"/>
                </a:cubicBezTo>
                <a:cubicBezTo>
                  <a:pt x="261669" y="164702"/>
                  <a:pt x="191984" y="143245"/>
                  <a:pt x="262466" y="160867"/>
                </a:cubicBezTo>
                <a:cubicBezTo>
                  <a:pt x="296195" y="211459"/>
                  <a:pt x="259358" y="167468"/>
                  <a:pt x="304800" y="194733"/>
                </a:cubicBezTo>
                <a:cubicBezTo>
                  <a:pt x="311645" y="198840"/>
                  <a:pt x="315500" y="206680"/>
                  <a:pt x="321733" y="211667"/>
                </a:cubicBezTo>
                <a:cubicBezTo>
                  <a:pt x="329679" y="218024"/>
                  <a:pt x="338666" y="222956"/>
                  <a:pt x="347133" y="228600"/>
                </a:cubicBezTo>
                <a:cubicBezTo>
                  <a:pt x="352777" y="237067"/>
                  <a:pt x="355231" y="248951"/>
                  <a:pt x="364066" y="254000"/>
                </a:cubicBezTo>
                <a:cubicBezTo>
                  <a:pt x="376561" y="261140"/>
                  <a:pt x="406400" y="262467"/>
                  <a:pt x="406400" y="262467"/>
                </a:cubicBezTo>
              </a:path>
            </a:pathLst>
          </a:custGeom>
          <a:ln w="22225">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台形 16"/>
          <p:cNvSpPr/>
          <p:nvPr/>
        </p:nvSpPr>
        <p:spPr>
          <a:xfrm rot="6680191">
            <a:off x="1966374" y="2540750"/>
            <a:ext cx="357190" cy="171250"/>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4214810" y="3143248"/>
            <a:ext cx="214314" cy="158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3857620" y="2571744"/>
            <a:ext cx="914400" cy="485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Jamuna Bridge</a:t>
            </a:r>
            <a:endParaRPr kumimoji="1" lang="ja-JP" altLang="en-US" dirty="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0F37C07-476B-4321-A5E5-D0A1473BC6BC}" type="slidenum">
              <a:rPr kumimoji="1" lang="ja-JP" altLang="en-US" smtClean="0"/>
              <a:pPr/>
              <a:t>54</a:t>
            </a:fld>
            <a:endParaRPr kumimoji="1" lang="ja-JP" altLang="en-US"/>
          </a:p>
        </p:txBody>
      </p:sp>
      <p:pic>
        <p:nvPicPr>
          <p:cNvPr id="549889" name="Picture 1"/>
          <p:cNvPicPr>
            <a:picLocks noChangeAspect="1" noChangeArrowheads="1"/>
          </p:cNvPicPr>
          <p:nvPr/>
        </p:nvPicPr>
        <p:blipFill>
          <a:blip r:embed="rId2" cstate="print"/>
          <a:srcRect/>
          <a:stretch>
            <a:fillRect/>
          </a:stretch>
        </p:blipFill>
        <p:spPr bwMode="auto">
          <a:xfrm>
            <a:off x="571472" y="357166"/>
            <a:ext cx="7181850" cy="4410075"/>
          </a:xfrm>
          <a:prstGeom prst="rect">
            <a:avLst/>
          </a:prstGeom>
          <a:noFill/>
          <a:ln w="9525">
            <a:noFill/>
            <a:miter lim="800000"/>
            <a:headEnd/>
            <a:tailEnd/>
          </a:ln>
          <a:effectLst/>
        </p:spPr>
      </p:pic>
      <p:graphicFrame>
        <p:nvGraphicFramePr>
          <p:cNvPr id="6" name="表 5"/>
          <p:cNvGraphicFramePr>
            <a:graphicFrameLocks noGrp="1"/>
          </p:cNvGraphicFramePr>
          <p:nvPr/>
        </p:nvGraphicFramePr>
        <p:xfrm>
          <a:off x="714348" y="5072074"/>
          <a:ext cx="7358114" cy="1537970"/>
        </p:xfrm>
        <a:graphic>
          <a:graphicData uri="http://schemas.openxmlformats.org/drawingml/2006/table">
            <a:tbl>
              <a:tblPr/>
              <a:tblGrid>
                <a:gridCol w="613178">
                  <a:extLst>
                    <a:ext uri="{9D8B030D-6E8A-4147-A177-3AD203B41FA5}">
                      <a16:colId xmlns="" xmlns:a16="http://schemas.microsoft.com/office/drawing/2014/main" val="20000"/>
                    </a:ext>
                  </a:extLst>
                </a:gridCol>
                <a:gridCol w="613176">
                  <a:extLst>
                    <a:ext uri="{9D8B030D-6E8A-4147-A177-3AD203B41FA5}">
                      <a16:colId xmlns="" xmlns:a16="http://schemas.microsoft.com/office/drawing/2014/main" val="20001"/>
                    </a:ext>
                  </a:extLst>
                </a:gridCol>
                <a:gridCol w="845348">
                  <a:extLst>
                    <a:ext uri="{9D8B030D-6E8A-4147-A177-3AD203B41FA5}">
                      <a16:colId xmlns="" xmlns:a16="http://schemas.microsoft.com/office/drawing/2014/main" val="20002"/>
                    </a:ext>
                  </a:extLst>
                </a:gridCol>
                <a:gridCol w="785818">
                  <a:extLst>
                    <a:ext uri="{9D8B030D-6E8A-4147-A177-3AD203B41FA5}">
                      <a16:colId xmlns="" xmlns:a16="http://schemas.microsoft.com/office/drawing/2014/main" val="20003"/>
                    </a:ext>
                  </a:extLst>
                </a:gridCol>
                <a:gridCol w="821538">
                  <a:extLst>
                    <a:ext uri="{9D8B030D-6E8A-4147-A177-3AD203B41FA5}">
                      <a16:colId xmlns="" xmlns:a16="http://schemas.microsoft.com/office/drawing/2014/main" val="20004"/>
                    </a:ext>
                  </a:extLst>
                </a:gridCol>
                <a:gridCol w="919764">
                  <a:extLst>
                    <a:ext uri="{9D8B030D-6E8A-4147-A177-3AD203B41FA5}">
                      <a16:colId xmlns="" xmlns:a16="http://schemas.microsoft.com/office/drawing/2014/main" val="20005"/>
                    </a:ext>
                  </a:extLst>
                </a:gridCol>
                <a:gridCol w="919764">
                  <a:extLst>
                    <a:ext uri="{9D8B030D-6E8A-4147-A177-3AD203B41FA5}">
                      <a16:colId xmlns="" xmlns:a16="http://schemas.microsoft.com/office/drawing/2014/main" val="20006"/>
                    </a:ext>
                  </a:extLst>
                </a:gridCol>
                <a:gridCol w="919764">
                  <a:extLst>
                    <a:ext uri="{9D8B030D-6E8A-4147-A177-3AD203B41FA5}">
                      <a16:colId xmlns="" xmlns:a16="http://schemas.microsoft.com/office/drawing/2014/main" val="20007"/>
                    </a:ext>
                  </a:extLst>
                </a:gridCol>
                <a:gridCol w="919764">
                  <a:extLst>
                    <a:ext uri="{9D8B030D-6E8A-4147-A177-3AD203B41FA5}">
                      <a16:colId xmlns="" xmlns:a16="http://schemas.microsoft.com/office/drawing/2014/main" val="20008"/>
                    </a:ext>
                  </a:extLst>
                </a:gridCol>
              </a:tblGrid>
              <a:tr h="158750">
                <a:tc gridSpan="3">
                  <a:txBody>
                    <a:bodyPr/>
                    <a:lstStyle/>
                    <a:p>
                      <a:pPr algn="l" fontAlgn="b"/>
                      <a:r>
                        <a:rPr lang="en-GB" sz="1400" b="0" i="0" u="none" strike="noStrike" dirty="0">
                          <a:latin typeface="Arial"/>
                        </a:rPr>
                        <a:t>Average Discharge</a:t>
                      </a:r>
                    </a:p>
                  </a:txBody>
                  <a:tcPr marL="6350" marR="6350" marT="6350" marB="0" anchor="b">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b"/>
                      <a:r>
                        <a:rPr lang="en-GB" altLang="ja-JP" sz="1400" b="0" i="0" u="none" strike="noStrike" dirty="0">
                          <a:latin typeface="Arial"/>
                        </a:rPr>
                        <a:t>m^3/s</a:t>
                      </a:r>
                      <a:endParaRPr lang="ja-JP" altLang="en-US" sz="1400" b="0" i="0" u="none" strike="noStrike" dirty="0">
                        <a:latin typeface="Arial"/>
                      </a:endParaRPr>
                    </a:p>
                  </a:txBody>
                  <a:tcPr marL="6350" marR="6350" marT="6350" marB="0" anchor="b">
                    <a:lnL>
                      <a:noFill/>
                    </a:lnL>
                    <a:lnR>
                      <a:noFill/>
                    </a:lnR>
                    <a:lnT>
                      <a:noFill/>
                    </a:lnT>
                    <a:lnB>
                      <a:noFill/>
                    </a:lnB>
                  </a:tcPr>
                </a:tc>
                <a:tc>
                  <a:txBody>
                    <a:bodyPr/>
                    <a:lstStyle/>
                    <a:p>
                      <a:pPr algn="l" fontAlgn="b"/>
                      <a:endParaRPr lang="ja-JP" altLang="en-US" sz="1400" b="0" i="0" u="none" strike="noStrike">
                        <a:latin typeface="Arial"/>
                      </a:endParaRPr>
                    </a:p>
                  </a:txBody>
                  <a:tcPr marL="6350" marR="6350" marT="6350" marB="0" anchor="b">
                    <a:lnL>
                      <a:noFill/>
                    </a:lnL>
                    <a:lnR>
                      <a:noFill/>
                    </a:lnR>
                    <a:lnT>
                      <a:noFill/>
                    </a:lnT>
                    <a:lnB>
                      <a:noFill/>
                    </a:lnB>
                  </a:tcPr>
                </a:tc>
                <a:tc>
                  <a:txBody>
                    <a:bodyPr/>
                    <a:lstStyle/>
                    <a:p>
                      <a:pPr algn="l" fontAlgn="b"/>
                      <a:endParaRPr lang="ja-JP" altLang="en-US" sz="1400" b="0" i="0" u="none" strike="noStrike">
                        <a:latin typeface="Arial"/>
                      </a:endParaRPr>
                    </a:p>
                  </a:txBody>
                  <a:tcPr marL="6350" marR="6350" marT="6350" marB="0" anchor="b">
                    <a:lnL>
                      <a:noFill/>
                    </a:lnL>
                    <a:lnR>
                      <a:noFill/>
                    </a:lnR>
                    <a:lnT>
                      <a:noFill/>
                    </a:lnT>
                    <a:lnB>
                      <a:noFill/>
                    </a:lnB>
                  </a:tcPr>
                </a:tc>
                <a:tc>
                  <a:txBody>
                    <a:bodyPr/>
                    <a:lstStyle/>
                    <a:p>
                      <a:pPr algn="l" fontAlgn="b"/>
                      <a:endParaRPr lang="ja-JP" altLang="en-US" sz="1400" b="0" i="0" u="none" strike="noStrike">
                        <a:latin typeface="Arial"/>
                      </a:endParaRPr>
                    </a:p>
                  </a:txBody>
                  <a:tcPr marL="6350" marR="6350" marT="6350" marB="0" anchor="b">
                    <a:lnL>
                      <a:noFill/>
                    </a:lnL>
                    <a:lnR>
                      <a:noFill/>
                    </a:lnR>
                    <a:lnT>
                      <a:noFill/>
                    </a:lnT>
                    <a:lnB>
                      <a:noFill/>
                    </a:lnB>
                  </a:tcPr>
                </a:tc>
                <a:tc>
                  <a:txBody>
                    <a:bodyPr/>
                    <a:lstStyle/>
                    <a:p>
                      <a:pPr algn="l" fontAlgn="b"/>
                      <a:endParaRPr lang="ja-JP" altLang="en-US" sz="1400" b="0" i="0" u="none" strike="noStrike">
                        <a:latin typeface="Arial"/>
                      </a:endParaRPr>
                    </a:p>
                  </a:txBody>
                  <a:tcPr marL="6350" marR="6350" marT="6350" marB="0" anchor="b">
                    <a:lnL>
                      <a:noFill/>
                    </a:lnL>
                    <a:lnR>
                      <a:noFill/>
                    </a:lnR>
                    <a:lnT>
                      <a:noFill/>
                    </a:lnT>
                    <a:lnB>
                      <a:noFill/>
                    </a:lnB>
                  </a:tcPr>
                </a:tc>
                <a:tc>
                  <a:txBody>
                    <a:bodyPr/>
                    <a:lstStyle/>
                    <a:p>
                      <a:pPr algn="l" fontAlgn="b"/>
                      <a:endParaRPr lang="ja-JP" altLang="en-US" sz="1400" b="0" i="0" u="none" strike="noStrike">
                        <a:latin typeface="Arial"/>
                      </a:endParaRPr>
                    </a:p>
                  </a:txBody>
                  <a:tcPr marL="6350" marR="6350" marT="6350" marB="0" anchor="b">
                    <a:lnL>
                      <a:noFill/>
                    </a:lnL>
                    <a:lnR>
                      <a:noFill/>
                    </a:lnR>
                    <a:lnT>
                      <a:noFill/>
                    </a:lnT>
                    <a:lnB>
                      <a:noFill/>
                    </a:lnB>
                  </a:tcPr>
                </a:tc>
                <a:extLst>
                  <a:ext uri="{0D108BD9-81ED-4DB2-BD59-A6C34878D82A}">
                    <a16:rowId xmlns="" xmlns:a16="http://schemas.microsoft.com/office/drawing/2014/main" val="10000"/>
                  </a:ext>
                </a:extLst>
              </a:tr>
              <a:tr h="165100">
                <a:tc>
                  <a:txBody>
                    <a:bodyPr/>
                    <a:lstStyle/>
                    <a:p>
                      <a:pPr algn="l" fontAlgn="b"/>
                      <a:endParaRPr lang="ja-JP" altLang="en-US" sz="1400" b="0" i="0" u="none" strike="noStrike" dirty="0">
                        <a:latin typeface="Arial"/>
                      </a:endParaRP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1997</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1998</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1999</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2000</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2001</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2002</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2003</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2004</a:t>
                      </a:r>
                    </a:p>
                  </a:txBody>
                  <a:tcPr marL="6350" marR="6350" marT="6350" marB="0" anchor="b">
                    <a:lnL>
                      <a:noFill/>
                    </a:lnL>
                    <a:lnR>
                      <a:noFill/>
                    </a:lnR>
                    <a:lnT>
                      <a:noFill/>
                    </a:lnT>
                    <a:lnB>
                      <a:noFill/>
                    </a:lnB>
                  </a:tcPr>
                </a:tc>
                <a:extLst>
                  <a:ext uri="{0D108BD9-81ED-4DB2-BD59-A6C34878D82A}">
                    <a16:rowId xmlns="" xmlns:a16="http://schemas.microsoft.com/office/drawing/2014/main" val="10001"/>
                  </a:ext>
                </a:extLst>
              </a:tr>
              <a:tr h="158750">
                <a:tc>
                  <a:txBody>
                    <a:bodyPr/>
                    <a:lstStyle/>
                    <a:p>
                      <a:pPr algn="l" fontAlgn="b"/>
                      <a:r>
                        <a:rPr lang="en-GB" sz="1400" b="0" i="0" u="none" strike="noStrike" dirty="0">
                          <a:latin typeface="Arial"/>
                        </a:rPr>
                        <a:t>Jan.</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1696.2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4103.3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2679.9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2584.5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8144.5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1678.3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1365.4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2474.9 </a:t>
                      </a:r>
                    </a:p>
                  </a:txBody>
                  <a:tcPr marL="6350" marR="6350" marT="6350" marB="0" anchor="b">
                    <a:lnL>
                      <a:noFill/>
                    </a:lnL>
                    <a:lnR>
                      <a:noFill/>
                    </a:lnR>
                    <a:lnT>
                      <a:noFill/>
                    </a:lnT>
                    <a:lnB>
                      <a:noFill/>
                    </a:lnB>
                  </a:tcPr>
                </a:tc>
                <a:extLst>
                  <a:ext uri="{0D108BD9-81ED-4DB2-BD59-A6C34878D82A}">
                    <a16:rowId xmlns="" xmlns:a16="http://schemas.microsoft.com/office/drawing/2014/main" val="10002"/>
                  </a:ext>
                </a:extLst>
              </a:tr>
              <a:tr h="158750">
                <a:tc>
                  <a:txBody>
                    <a:bodyPr/>
                    <a:lstStyle/>
                    <a:p>
                      <a:pPr algn="l" fontAlgn="b"/>
                      <a:r>
                        <a:rPr lang="en-GB" sz="1400" b="0" i="0" u="none" strike="noStrike" dirty="0">
                          <a:latin typeface="Arial"/>
                        </a:rPr>
                        <a:t>Feb.</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1044.7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1709.7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1764.4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1458.2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1186.0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1379.5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1165.3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2020.3 </a:t>
                      </a:r>
                    </a:p>
                  </a:txBody>
                  <a:tcPr marL="6350" marR="6350" marT="6350" marB="0" anchor="b">
                    <a:lnL>
                      <a:noFill/>
                    </a:lnL>
                    <a:lnR>
                      <a:noFill/>
                    </a:lnR>
                    <a:lnT>
                      <a:noFill/>
                    </a:lnT>
                    <a:lnB>
                      <a:noFill/>
                    </a:lnB>
                  </a:tcPr>
                </a:tc>
                <a:extLst>
                  <a:ext uri="{0D108BD9-81ED-4DB2-BD59-A6C34878D82A}">
                    <a16:rowId xmlns="" xmlns:a16="http://schemas.microsoft.com/office/drawing/2014/main" val="10003"/>
                  </a:ext>
                </a:extLst>
              </a:tr>
              <a:tr h="158750">
                <a:tc>
                  <a:txBody>
                    <a:bodyPr/>
                    <a:lstStyle/>
                    <a:p>
                      <a:pPr algn="l" fontAlgn="b"/>
                      <a:r>
                        <a:rPr lang="en-GB" sz="1400" b="0" i="0" u="none" strike="noStrike" dirty="0">
                          <a:latin typeface="Arial"/>
                        </a:rPr>
                        <a:t>Mar.</a:t>
                      </a:r>
                    </a:p>
                  </a:txBody>
                  <a:tcPr marL="6350" marR="6350" marT="6350" marB="0" anchor="b">
                    <a:lnL>
                      <a:noFill/>
                    </a:lnL>
                    <a:lnR>
                      <a:noFill/>
                    </a:lnR>
                    <a:lnT>
                      <a:noFill/>
                    </a:lnT>
                    <a:lnB>
                      <a:noFill/>
                    </a:lnB>
                  </a:tcPr>
                </a:tc>
                <a:tc>
                  <a:txBody>
                    <a:bodyPr/>
                    <a:lstStyle/>
                    <a:p>
                      <a:pPr algn="r" fontAlgn="b"/>
                      <a:r>
                        <a:rPr lang="en-US" altLang="ja-JP" sz="1400" b="0" i="0" u="none" strike="noStrike" dirty="0">
                          <a:solidFill>
                            <a:srgbClr val="FF0000"/>
                          </a:solidFill>
                          <a:latin typeface="Arial"/>
                        </a:rPr>
                        <a:t>534.3</a:t>
                      </a:r>
                      <a:r>
                        <a:rPr lang="en-US" altLang="ja-JP" sz="1400" b="0" i="0" u="none" strike="noStrike" dirty="0">
                          <a:latin typeface="Arial"/>
                        </a:rPr>
                        <a:t>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753.3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964.5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1098.5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797.9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1091.3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1302.9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950.5 </a:t>
                      </a:r>
                    </a:p>
                  </a:txBody>
                  <a:tcPr marL="6350" marR="6350" marT="6350" marB="0" anchor="b">
                    <a:lnL>
                      <a:noFill/>
                    </a:lnL>
                    <a:lnR>
                      <a:noFill/>
                    </a:lnR>
                    <a:lnT>
                      <a:noFill/>
                    </a:lnT>
                    <a:lnB>
                      <a:noFill/>
                    </a:lnB>
                  </a:tcPr>
                </a:tc>
                <a:extLst>
                  <a:ext uri="{0D108BD9-81ED-4DB2-BD59-A6C34878D82A}">
                    <a16:rowId xmlns="" xmlns:a16="http://schemas.microsoft.com/office/drawing/2014/main" val="10004"/>
                  </a:ext>
                </a:extLst>
              </a:tr>
              <a:tr h="158750">
                <a:tc>
                  <a:txBody>
                    <a:bodyPr/>
                    <a:lstStyle/>
                    <a:p>
                      <a:pPr algn="l" fontAlgn="b"/>
                      <a:r>
                        <a:rPr lang="en-GB" sz="1400" b="0" i="0" u="none" strike="noStrike" dirty="0">
                          <a:latin typeface="Arial"/>
                        </a:rPr>
                        <a:t>Apr.</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740.4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1348.5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763.6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1023.9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766.0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1047.0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1445.2 </a:t>
                      </a:r>
                    </a:p>
                  </a:txBody>
                  <a:tcPr marL="6350" marR="6350" marT="6350" marB="0" anchor="b">
                    <a:lnL>
                      <a:noFill/>
                    </a:lnL>
                    <a:lnR>
                      <a:noFill/>
                    </a:lnR>
                    <a:lnT>
                      <a:noFill/>
                    </a:lnT>
                    <a:lnB>
                      <a:noFill/>
                    </a:lnB>
                  </a:tcPr>
                </a:tc>
                <a:tc>
                  <a:txBody>
                    <a:bodyPr/>
                    <a:lstStyle/>
                    <a:p>
                      <a:pPr algn="r" fontAlgn="b"/>
                      <a:r>
                        <a:rPr lang="en-US" altLang="ja-JP" sz="1400" b="0" i="0" u="none" strike="noStrike">
                          <a:latin typeface="Arial"/>
                        </a:rPr>
                        <a:t>916.5 </a:t>
                      </a:r>
                    </a:p>
                  </a:txBody>
                  <a:tcPr marL="6350" marR="6350" marT="6350" marB="0" anchor="b">
                    <a:lnL>
                      <a:noFill/>
                    </a:lnL>
                    <a:lnR>
                      <a:noFill/>
                    </a:lnR>
                    <a:lnT>
                      <a:noFill/>
                    </a:lnT>
                    <a:lnB>
                      <a:noFill/>
                    </a:lnB>
                  </a:tcPr>
                </a:tc>
                <a:extLst>
                  <a:ext uri="{0D108BD9-81ED-4DB2-BD59-A6C34878D82A}">
                    <a16:rowId xmlns="" xmlns:a16="http://schemas.microsoft.com/office/drawing/2014/main" val="10005"/>
                  </a:ext>
                </a:extLst>
              </a:tr>
              <a:tr h="158750">
                <a:tc>
                  <a:txBody>
                    <a:bodyPr/>
                    <a:lstStyle/>
                    <a:p>
                      <a:pPr algn="l" fontAlgn="b"/>
                      <a:r>
                        <a:rPr lang="en-GB" sz="1400" b="0" i="0" u="none" strike="noStrike" dirty="0">
                          <a:latin typeface="Arial"/>
                        </a:rPr>
                        <a:t>May</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933.8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2407.0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1210.0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1813.9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1245.4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1772.3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1587.5 </a:t>
                      </a:r>
                    </a:p>
                  </a:txBody>
                  <a:tcPr marL="6350" marR="6350" marT="6350" marB="0" anchor="b">
                    <a:lnL>
                      <a:noFill/>
                    </a:lnL>
                    <a:lnR>
                      <a:noFill/>
                    </a:lnR>
                    <a:lnT>
                      <a:noFill/>
                    </a:lnT>
                    <a:lnB>
                      <a:noFill/>
                    </a:lnB>
                  </a:tcPr>
                </a:tc>
                <a:tc>
                  <a:txBody>
                    <a:bodyPr/>
                    <a:lstStyle/>
                    <a:p>
                      <a:pPr algn="r" fontAlgn="b"/>
                      <a:r>
                        <a:rPr lang="en-US" altLang="ja-JP" sz="1400" b="0" i="0" u="none" strike="noStrike" dirty="0">
                          <a:latin typeface="Arial"/>
                        </a:rPr>
                        <a:t>1493.9 </a:t>
                      </a:r>
                    </a:p>
                  </a:txBody>
                  <a:tcPr marL="6350" marR="6350" marT="6350" marB="0" anchor="b">
                    <a:lnL>
                      <a:noFill/>
                    </a:lnL>
                    <a:lnR>
                      <a:noFill/>
                    </a:lnR>
                    <a:lnT>
                      <a:noFill/>
                    </a:lnT>
                    <a:lnB>
                      <a:noFill/>
                    </a:lnB>
                  </a:tcPr>
                </a:tc>
                <a:extLst>
                  <a:ext uri="{0D108BD9-81ED-4DB2-BD59-A6C34878D82A}">
                    <a16:rowId xmlns="" xmlns:a16="http://schemas.microsoft.com/office/drawing/2014/main" val="10006"/>
                  </a:ext>
                </a:extLst>
              </a:tr>
            </a:tbl>
          </a:graphicData>
        </a:graphic>
      </p:graphicFrame>
      <p:sp>
        <p:nvSpPr>
          <p:cNvPr id="7" name="正方形/長方形 6"/>
          <p:cNvSpPr/>
          <p:nvPr/>
        </p:nvSpPr>
        <p:spPr>
          <a:xfrm>
            <a:off x="1285820" y="4643446"/>
            <a:ext cx="7858180"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Ref: Hydrological changes in the Ganges system in Bangladesh in the post-</a:t>
            </a:r>
            <a:r>
              <a:rPr kumimoji="1" lang="en-US" altLang="ja-JP" sz="1200" dirty="0" err="1">
                <a:solidFill>
                  <a:schemeClr val="tx1"/>
                </a:solidFill>
              </a:rPr>
              <a:t>Farakka</a:t>
            </a:r>
            <a:r>
              <a:rPr kumimoji="1" lang="en-US" altLang="ja-JP" sz="1200" dirty="0">
                <a:solidFill>
                  <a:schemeClr val="tx1"/>
                </a:solidFill>
              </a:rPr>
              <a:t> period, Hydrological Sciences Journal </a:t>
            </a:r>
            <a:endParaRPr kumimoji="1" lang="ja-JP" altLang="en-US" sz="12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428596" y="571481"/>
          <a:ext cx="8215371" cy="5320937"/>
        </p:xfrm>
        <a:graphic>
          <a:graphicData uri="http://schemas.openxmlformats.org/drawingml/2006/table">
            <a:tbl>
              <a:tblPr/>
              <a:tblGrid>
                <a:gridCol w="2738457">
                  <a:extLst>
                    <a:ext uri="{9D8B030D-6E8A-4147-A177-3AD203B41FA5}">
                      <a16:colId xmlns="" xmlns:a16="http://schemas.microsoft.com/office/drawing/2014/main" val="20000"/>
                    </a:ext>
                  </a:extLst>
                </a:gridCol>
                <a:gridCol w="2738457">
                  <a:extLst>
                    <a:ext uri="{9D8B030D-6E8A-4147-A177-3AD203B41FA5}">
                      <a16:colId xmlns="" xmlns:a16="http://schemas.microsoft.com/office/drawing/2014/main" val="20001"/>
                    </a:ext>
                  </a:extLst>
                </a:gridCol>
                <a:gridCol w="2738457">
                  <a:extLst>
                    <a:ext uri="{9D8B030D-6E8A-4147-A177-3AD203B41FA5}">
                      <a16:colId xmlns="" xmlns:a16="http://schemas.microsoft.com/office/drawing/2014/main" val="20002"/>
                    </a:ext>
                  </a:extLst>
                </a:gridCol>
              </a:tblGrid>
              <a:tr h="410172">
                <a:tc gridSpan="2">
                  <a:txBody>
                    <a:bodyPr/>
                    <a:lstStyle/>
                    <a:p>
                      <a:pPr algn="l" fontAlgn="ctr"/>
                      <a:r>
                        <a:rPr lang="ja-JP" altLang="en-US" sz="2000" b="0" i="0" u="none" strike="noStrike" dirty="0">
                          <a:solidFill>
                            <a:srgbClr val="000000"/>
                          </a:solidFill>
                          <a:latin typeface="ＭＳ Ｐゴシック"/>
                        </a:rPr>
                        <a:t>インドとバングラデシュ間の</a:t>
                      </a:r>
                      <a:r>
                        <a:rPr lang="en-US" altLang="ja-JP" sz="2000" b="0" i="0" u="none" strike="noStrike" dirty="0">
                          <a:solidFill>
                            <a:srgbClr val="000000"/>
                          </a:solidFill>
                          <a:latin typeface="ＭＳ Ｐゴシック"/>
                        </a:rPr>
                        <a:t>1996</a:t>
                      </a:r>
                      <a:r>
                        <a:rPr lang="ja-JP" altLang="en-US" sz="2000" b="0" i="0" u="none" strike="noStrike" dirty="0">
                          <a:solidFill>
                            <a:srgbClr val="000000"/>
                          </a:solidFill>
                          <a:latin typeface="ＭＳ Ｐゴシック"/>
                        </a:rPr>
                        <a:t>年水配分協定</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latin typeface="ＭＳ Ｐゴシック"/>
                      </a:endParaRP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05371">
                <a:tc>
                  <a:txBody>
                    <a:bodyPr/>
                    <a:lstStyle/>
                    <a:p>
                      <a:pPr algn="l" fontAlgn="ctr"/>
                      <a:r>
                        <a:rPr lang="ja-JP" altLang="en-US" sz="2000" b="0" i="0" u="none" strike="noStrike" dirty="0">
                          <a:solidFill>
                            <a:srgbClr val="000000"/>
                          </a:solidFill>
                          <a:latin typeface="ＭＳ Ｐゴシック"/>
                        </a:rPr>
                        <a:t>ファラッカのガンジス川流量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latin typeface="ＭＳ Ｐゴシック"/>
                        </a:rPr>
                        <a:t>インドへの分水率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a:solidFill>
                            <a:srgbClr val="000000"/>
                          </a:solidFill>
                          <a:latin typeface="ＭＳ Ｐゴシック"/>
                        </a:rPr>
                        <a:t>バングラデシュへの分水率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10172">
                <a:tc>
                  <a:txBody>
                    <a:bodyPr/>
                    <a:lstStyle/>
                    <a:p>
                      <a:pPr algn="l" fontAlgn="ctr"/>
                      <a:r>
                        <a:rPr lang="en-GB" sz="2000" b="0" i="0" u="none" strike="noStrike" dirty="0">
                          <a:solidFill>
                            <a:srgbClr val="000000"/>
                          </a:solidFill>
                          <a:latin typeface="ＭＳ Ｐゴシック"/>
                        </a:rPr>
                        <a:t>70,000 Cusec</a:t>
                      </a:r>
                      <a:r>
                        <a:rPr lang="ja-JP" altLang="en-US" sz="2000" b="0" i="0" u="none" strike="noStrike" dirty="0">
                          <a:solidFill>
                            <a:srgbClr val="000000"/>
                          </a:solidFill>
                          <a:latin typeface="ＭＳ Ｐゴシック"/>
                        </a:rPr>
                        <a:t>以下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000" b="0" i="0" u="none" strike="noStrike" dirty="0">
                          <a:solidFill>
                            <a:srgbClr val="000000"/>
                          </a:solidFill>
                          <a:latin typeface="ＭＳ Ｐゴシック"/>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000" b="0" i="0" u="none" strike="noStrike">
                          <a:solidFill>
                            <a:srgbClr val="000000"/>
                          </a:solidFill>
                          <a:latin typeface="ＭＳ Ｐゴシック"/>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10172">
                <a:tc>
                  <a:txBody>
                    <a:bodyPr/>
                    <a:lstStyle/>
                    <a:p>
                      <a:pPr algn="l" fontAlgn="ctr"/>
                      <a:r>
                        <a:rPr lang="en-GB" sz="2000" b="0" i="0" u="none" strike="noStrike" dirty="0">
                          <a:solidFill>
                            <a:srgbClr val="000000"/>
                          </a:solidFill>
                          <a:latin typeface="ＭＳ Ｐゴシック"/>
                        </a:rPr>
                        <a:t>70,000-75,000 Cusec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latin typeface="ＭＳ Ｐゴシック"/>
                        </a:rPr>
                        <a:t>残量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2000" b="0" i="0" u="none" strike="noStrike">
                          <a:solidFill>
                            <a:srgbClr val="000000"/>
                          </a:solidFill>
                          <a:latin typeface="ＭＳ Ｐゴシック"/>
                        </a:rPr>
                        <a:t>35,000 Cusec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10172">
                <a:tc>
                  <a:txBody>
                    <a:bodyPr/>
                    <a:lstStyle/>
                    <a:p>
                      <a:pPr algn="l" fontAlgn="ctr"/>
                      <a:r>
                        <a:rPr lang="en-GB" sz="2000" b="0" i="0" u="none" strike="noStrike" dirty="0">
                          <a:solidFill>
                            <a:srgbClr val="000000"/>
                          </a:solidFill>
                          <a:latin typeface="ＭＳ Ｐゴシック"/>
                        </a:rPr>
                        <a:t>75,000 Cusec</a:t>
                      </a:r>
                      <a:r>
                        <a:rPr lang="ja-JP" altLang="en-US" sz="2000" b="0" i="0" u="none" strike="noStrike" dirty="0">
                          <a:solidFill>
                            <a:srgbClr val="000000"/>
                          </a:solidFill>
                          <a:latin typeface="ＭＳ Ｐゴシック"/>
                        </a:rPr>
                        <a:t>以上</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2000" b="0" i="0" u="none" strike="noStrike" dirty="0">
                          <a:solidFill>
                            <a:srgbClr val="000000"/>
                          </a:solidFill>
                          <a:latin typeface="ＭＳ Ｐゴシック"/>
                        </a:rPr>
                        <a:t>40,000 Cusec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dirty="0">
                          <a:solidFill>
                            <a:srgbClr val="000000"/>
                          </a:solidFill>
                          <a:latin typeface="ＭＳ Ｐゴシック"/>
                        </a:rPr>
                        <a:t>残量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10172">
                <a:tc>
                  <a:txBody>
                    <a:bodyPr/>
                    <a:lstStyle/>
                    <a:p>
                      <a:pPr algn="l" fontAlgn="ctr"/>
                      <a:endParaRPr lang="ja-JP" altLang="en-US" sz="2000" b="0" i="0" u="none" strike="noStrike" dirty="0">
                        <a:solidFill>
                          <a:srgbClr val="000000"/>
                        </a:solidFill>
                        <a:latin typeface="ＭＳ Ｐゴシック"/>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100" b="0" i="0" u="none" strike="noStrike">
                        <a:solidFill>
                          <a:srgbClr val="000000"/>
                        </a:solidFill>
                        <a:latin typeface="ＭＳ Ｐゴシック"/>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100" b="0" i="0" u="none" strike="noStrike">
                        <a:solidFill>
                          <a:srgbClr val="000000"/>
                        </a:solidFill>
                        <a:latin typeface="ＭＳ Ｐゴシック"/>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5"/>
                  </a:ext>
                </a:extLst>
              </a:tr>
              <a:tr h="410172">
                <a:tc gridSpan="2">
                  <a:txBody>
                    <a:bodyPr/>
                    <a:lstStyle/>
                    <a:p>
                      <a:pPr algn="l" fontAlgn="ctr"/>
                      <a:r>
                        <a:rPr lang="ja-JP" altLang="en-US" sz="2000" b="0" i="0" u="none" strike="noStrike" dirty="0">
                          <a:solidFill>
                            <a:srgbClr val="000000"/>
                          </a:solidFill>
                          <a:latin typeface="ＭＳ Ｐゴシック"/>
                        </a:rPr>
                        <a:t>注：１）</a:t>
                      </a:r>
                      <a:r>
                        <a:rPr lang="en-US" altLang="ja-JP" sz="2000" b="0" i="0" u="none" strike="noStrike" dirty="0">
                          <a:solidFill>
                            <a:srgbClr val="000000"/>
                          </a:solidFill>
                          <a:latin typeface="ＭＳ Ｐゴシック"/>
                        </a:rPr>
                        <a:t>Cusec</a:t>
                      </a:r>
                      <a:r>
                        <a:rPr lang="ja-JP" altLang="en-US" sz="2000" b="0" i="0" u="none" strike="noStrike" dirty="0">
                          <a:solidFill>
                            <a:srgbClr val="000000"/>
                          </a:solidFill>
                          <a:latin typeface="ＭＳ Ｐゴシック"/>
                        </a:rPr>
                        <a:t>は、立法フィート</a:t>
                      </a:r>
                      <a:r>
                        <a:rPr lang="en-US" altLang="ja-JP" sz="2000" b="0" i="0" u="none" strike="noStrike" dirty="0">
                          <a:solidFill>
                            <a:srgbClr val="000000"/>
                          </a:solidFill>
                          <a:latin typeface="ＭＳ Ｐゴシック"/>
                        </a:rPr>
                        <a:t>(0.0283m^3/</a:t>
                      </a:r>
                      <a:r>
                        <a:rPr lang="ja-JP" altLang="en-US" sz="2000" b="0" i="0" u="none" strike="noStrike" dirty="0">
                          <a:solidFill>
                            <a:srgbClr val="000000"/>
                          </a:solidFill>
                          <a:latin typeface="ＭＳ Ｐゴシック"/>
                        </a:rPr>
                        <a:t>秒</a:t>
                      </a:r>
                      <a:r>
                        <a:rPr lang="en-US" altLang="ja-JP" sz="2000" b="0" i="0" u="none" strike="noStrike" dirty="0">
                          <a:solidFill>
                            <a:srgbClr val="000000"/>
                          </a:solidFill>
                          <a:latin typeface="ＭＳ Ｐゴシック"/>
                        </a:rPr>
                        <a:t>)</a:t>
                      </a:r>
                    </a:p>
                  </a:txBody>
                  <a:tcPr marL="6350" marR="6350" marT="6350"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6"/>
                  </a:ext>
                </a:extLst>
              </a:tr>
              <a:tr h="1234190">
                <a:tc gridSpan="3">
                  <a:txBody>
                    <a:bodyPr/>
                    <a:lstStyle/>
                    <a:p>
                      <a:pPr algn="l" fontAlgn="t"/>
                      <a:r>
                        <a:rPr lang="en-US" sz="2000" b="0" i="0" u="none" strike="noStrike" dirty="0" err="1">
                          <a:solidFill>
                            <a:srgbClr val="000000"/>
                          </a:solidFill>
                          <a:latin typeface="ＭＳ Ｐゴシック"/>
                        </a:rPr>
                        <a:t>出所</a:t>
                      </a:r>
                      <a:r>
                        <a:rPr lang="en-US" sz="2000" b="0" i="0" u="none" strike="noStrike" dirty="0">
                          <a:solidFill>
                            <a:srgbClr val="000000"/>
                          </a:solidFill>
                          <a:latin typeface="ＭＳ Ｐゴシック"/>
                        </a:rPr>
                        <a:t>：</a:t>
                      </a:r>
                      <a:r>
                        <a:rPr lang="ja-JP" altLang="en-US" sz="2000" b="0" i="0" u="none" strike="noStrike" dirty="0">
                          <a:solidFill>
                            <a:srgbClr val="000000"/>
                          </a:solidFill>
                          <a:latin typeface="ＭＳ Ｐゴシック"/>
                        </a:rPr>
                        <a:t> </a:t>
                      </a:r>
                      <a:r>
                        <a:rPr lang="en-US" sz="2000" b="0" i="0" u="none" strike="noStrike" dirty="0">
                          <a:solidFill>
                            <a:srgbClr val="000000"/>
                          </a:solidFill>
                          <a:latin typeface="ＭＳ Ｐゴシック"/>
                        </a:rPr>
                        <a:t>Treaty Between the Government of the Republic India and the Government of the People's Republic of Bangladesh on Sharing of the </a:t>
                      </a:r>
                      <a:r>
                        <a:rPr lang="en-US" sz="2000" b="0" i="0" u="none" strike="noStrike" dirty="0" err="1">
                          <a:solidFill>
                            <a:srgbClr val="000000"/>
                          </a:solidFill>
                          <a:latin typeface="ＭＳ Ｐゴシック"/>
                        </a:rPr>
                        <a:t>Ganga</a:t>
                      </a:r>
                      <a:r>
                        <a:rPr lang="en-US" sz="2000" b="0" i="0" u="none" strike="noStrike" dirty="0">
                          <a:solidFill>
                            <a:srgbClr val="000000"/>
                          </a:solidFill>
                          <a:latin typeface="ＭＳ Ｐゴシック"/>
                        </a:rPr>
                        <a:t>/Ganges Water at </a:t>
                      </a:r>
                      <a:r>
                        <a:rPr lang="en-US" sz="2000" b="0" i="0" u="none" strike="noStrike" dirty="0" err="1">
                          <a:solidFill>
                            <a:srgbClr val="000000"/>
                          </a:solidFill>
                          <a:latin typeface="ＭＳ Ｐゴシック"/>
                        </a:rPr>
                        <a:t>Farakka</a:t>
                      </a:r>
                      <a:r>
                        <a:rPr lang="en-US" sz="2000" b="0" i="0" u="none" strike="noStrike" dirty="0">
                          <a:solidFill>
                            <a:srgbClr val="000000"/>
                          </a:solidFill>
                          <a:latin typeface="ＭＳ Ｐゴシック"/>
                        </a:rPr>
                        <a:t>, Annex1,12 December 1996</a:t>
                      </a:r>
                    </a:p>
                  </a:txBody>
                  <a:tcPr marL="6350" marR="6350" marT="6350" marB="0">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7"/>
                  </a:ext>
                </a:extLst>
              </a:tr>
              <a:tr h="410172">
                <a:tc gridSpan="3">
                  <a:txBody>
                    <a:bodyPr/>
                    <a:lstStyle/>
                    <a:p>
                      <a:pPr algn="l" fontAlgn="ctr"/>
                      <a:r>
                        <a:rPr lang="ja-JP" altLang="en-US" sz="2000" b="0" i="0" u="none" strike="noStrike" dirty="0">
                          <a:solidFill>
                            <a:srgbClr val="000000"/>
                          </a:solidFill>
                          <a:latin typeface="ＭＳ Ｐゴシック"/>
                        </a:rPr>
                        <a:t>出典：水不足が世界を脅かす。サンドラ・ポステル著</a:t>
                      </a:r>
                    </a:p>
                  </a:txBody>
                  <a:tcPr marL="6350" marR="6350" marT="6350"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8"/>
                  </a:ext>
                </a:extLst>
              </a:tr>
              <a:tr h="410172">
                <a:tc>
                  <a:txBody>
                    <a:bodyPr/>
                    <a:lstStyle/>
                    <a:p>
                      <a:pPr algn="l" fontAlgn="ctr"/>
                      <a:r>
                        <a:rPr lang="en-GB" sz="2000" b="0" i="0" u="none" strike="noStrike" dirty="0">
                          <a:solidFill>
                            <a:srgbClr val="000000"/>
                          </a:solidFill>
                          <a:latin typeface="ＭＳ Ｐゴシック"/>
                        </a:rPr>
                        <a:t>70,000x0.0283=1,981</a:t>
                      </a:r>
                    </a:p>
                  </a:txBody>
                  <a:tcPr marL="6350" marR="6350" marT="6350" marB="0" anchor="ctr">
                    <a:lnL>
                      <a:noFill/>
                    </a:lnL>
                    <a:lnR>
                      <a:noFill/>
                    </a:lnR>
                    <a:lnT>
                      <a:noFill/>
                    </a:lnT>
                    <a:lnB>
                      <a:noFill/>
                    </a:lnB>
                  </a:tcPr>
                </a:tc>
                <a:tc>
                  <a:txBody>
                    <a:bodyPr/>
                    <a:lstStyle/>
                    <a:p>
                      <a:pPr algn="l" fontAlgn="ctr"/>
                      <a:endParaRPr lang="ja-JP" altLang="en-US" sz="1100" b="0" i="0" u="none" strike="noStrike">
                        <a:solidFill>
                          <a:srgbClr val="000000"/>
                        </a:solidFill>
                        <a:latin typeface="ＭＳ Ｐゴシック"/>
                      </a:endParaRPr>
                    </a:p>
                  </a:txBody>
                  <a:tcPr marL="6350" marR="6350" marT="6350" marB="0" anchor="ctr">
                    <a:lnL>
                      <a:noFill/>
                    </a:lnL>
                    <a:lnR>
                      <a:noFill/>
                    </a:lnR>
                    <a:lnT>
                      <a:noFill/>
                    </a:lnT>
                    <a:lnB>
                      <a:noFill/>
                    </a:lnB>
                  </a:tcPr>
                </a:tc>
                <a:tc>
                  <a:txBody>
                    <a:bodyPr/>
                    <a:lstStyle/>
                    <a:p>
                      <a:pPr algn="l" fontAlgn="ctr"/>
                      <a:endParaRPr lang="ja-JP" altLang="en-US" sz="1100" b="0" i="0" u="none" strike="noStrike" dirty="0">
                        <a:solidFill>
                          <a:srgbClr val="000000"/>
                        </a:solidFill>
                        <a:latin typeface="ＭＳ Ｐゴシック"/>
                      </a:endParaRPr>
                    </a:p>
                  </a:txBody>
                  <a:tcPr marL="6350" marR="6350" marT="6350" marB="0" anchor="ctr">
                    <a:lnL>
                      <a:noFill/>
                    </a:lnL>
                    <a:lnR>
                      <a:noFill/>
                    </a:lnR>
                    <a:lnT>
                      <a:noFill/>
                    </a:lnT>
                    <a:lnB>
                      <a:noFill/>
                    </a:lnB>
                  </a:tcPr>
                </a:tc>
                <a:extLst>
                  <a:ext uri="{0D108BD9-81ED-4DB2-BD59-A6C34878D82A}">
                    <a16:rowId xmlns="" xmlns:a16="http://schemas.microsoft.com/office/drawing/2014/main" val="10009"/>
                  </a:ext>
                </a:extLst>
              </a:tr>
            </a:tbl>
          </a:graphicData>
        </a:graphic>
      </p:graphicFrame>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55</a:t>
            </a:fld>
            <a:endParaRPr kumimoji="1" lang="ja-JP"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56</a:t>
            </a:fld>
            <a:endParaRPr kumimoji="1" lang="ja-JP" altLang="en-US"/>
          </a:p>
        </p:txBody>
      </p:sp>
      <p:pic>
        <p:nvPicPr>
          <p:cNvPr id="158721" name="Picture 1"/>
          <p:cNvPicPr>
            <a:picLocks noChangeAspect="1" noChangeArrowheads="1"/>
          </p:cNvPicPr>
          <p:nvPr/>
        </p:nvPicPr>
        <p:blipFill>
          <a:blip r:embed="rId2" cstate="print"/>
          <a:srcRect/>
          <a:stretch>
            <a:fillRect/>
          </a:stretch>
        </p:blipFill>
        <p:spPr bwMode="auto">
          <a:xfrm>
            <a:off x="2478420" y="584602"/>
            <a:ext cx="4076700" cy="57531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28596" y="357166"/>
            <a:ext cx="8229600" cy="5643602"/>
          </a:xfrm>
        </p:spPr>
        <p:txBody>
          <a:bodyPr>
            <a:normAutofit fontScale="92500" lnSpcReduction="20000"/>
          </a:bodyPr>
          <a:lstStyle/>
          <a:p>
            <a:r>
              <a:rPr lang="ja-JP" altLang="en-US" dirty="0"/>
              <a:t>　韓国の面積は</a:t>
            </a:r>
            <a:r>
              <a:rPr lang="en-US" altLang="ja-JP" dirty="0"/>
              <a:t>10 </a:t>
            </a:r>
            <a:r>
              <a:rPr lang="ja-JP" altLang="en-US" dirty="0"/>
              <a:t>万</a:t>
            </a:r>
            <a:r>
              <a:rPr lang="en-US" altLang="ja-JP" dirty="0"/>
              <a:t>km2</a:t>
            </a:r>
            <a:r>
              <a:rPr lang="ja-JP" altLang="en-US" dirty="0"/>
              <a:t>（日本の約</a:t>
            </a:r>
            <a:r>
              <a:rPr lang="en-US" altLang="ja-JP" dirty="0"/>
              <a:t>1/4</a:t>
            </a:r>
            <a:r>
              <a:rPr lang="ja-JP" altLang="en-US" dirty="0"/>
              <a:t>）で、人口は約</a:t>
            </a:r>
            <a:r>
              <a:rPr lang="en-US" altLang="ja-JP" dirty="0"/>
              <a:t>4,900 </a:t>
            </a:r>
            <a:r>
              <a:rPr lang="ja-JP" altLang="en-US" dirty="0"/>
              <a:t>万人である。全人口のうち</a:t>
            </a:r>
          </a:p>
          <a:p>
            <a:r>
              <a:rPr lang="en-US" altLang="ja-JP" dirty="0"/>
              <a:t>26</a:t>
            </a:r>
            <a:r>
              <a:rPr lang="ja-JP" altLang="en-US" dirty="0"/>
              <a:t>％は韓国で最大の流域面積（</a:t>
            </a:r>
            <a:r>
              <a:rPr lang="en-US" altLang="ja-JP" dirty="0"/>
              <a:t>2.5 </a:t>
            </a:r>
            <a:r>
              <a:rPr lang="ja-JP" altLang="en-US" dirty="0"/>
              <a:t>万</a:t>
            </a:r>
            <a:r>
              <a:rPr lang="en-US" altLang="ja-JP" dirty="0"/>
              <a:t>km2</a:t>
            </a:r>
            <a:r>
              <a:rPr lang="ja-JP" altLang="en-US" dirty="0"/>
              <a:t>）を持つ漢江流域に住んでいる。</a:t>
            </a:r>
          </a:p>
          <a:p>
            <a:r>
              <a:rPr lang="ja-JP" altLang="en-US" dirty="0"/>
              <a:t>　韓国の年降水量は、</a:t>
            </a:r>
            <a:r>
              <a:rPr lang="en-US" altLang="ja-JP" dirty="0"/>
              <a:t>1,245mm </a:t>
            </a:r>
            <a:r>
              <a:rPr lang="ja-JP" altLang="en-US" dirty="0"/>
              <a:t>で世界平均（</a:t>
            </a:r>
            <a:r>
              <a:rPr lang="en-US" altLang="ja-JP" dirty="0"/>
              <a:t>880mm</a:t>
            </a:r>
            <a:r>
              <a:rPr lang="ja-JP" altLang="en-US" dirty="0"/>
              <a:t>）の約</a:t>
            </a:r>
            <a:r>
              <a:rPr lang="en-US" altLang="ja-JP" dirty="0"/>
              <a:t>1.4 </a:t>
            </a:r>
            <a:r>
              <a:rPr lang="ja-JP" altLang="en-US" dirty="0"/>
              <a:t>倍であるが、一人当たり</a:t>
            </a:r>
          </a:p>
          <a:p>
            <a:r>
              <a:rPr lang="ja-JP" altLang="en-US" dirty="0" err="1"/>
              <a:t>の降</a:t>
            </a:r>
            <a:r>
              <a:rPr lang="ja-JP" altLang="en-US" dirty="0"/>
              <a:t>水量で見ると、</a:t>
            </a:r>
            <a:r>
              <a:rPr lang="en-US" altLang="ja-JP" dirty="0"/>
              <a:t>2,591m3/ </a:t>
            </a:r>
            <a:r>
              <a:rPr lang="ja-JP" altLang="en-US" dirty="0"/>
              <a:t>年と世界平均（</a:t>
            </a:r>
            <a:r>
              <a:rPr lang="en-US" altLang="ja-JP" dirty="0"/>
              <a:t>16,427m3/ </a:t>
            </a:r>
            <a:r>
              <a:rPr lang="ja-JP" altLang="en-US" dirty="0"/>
              <a:t>年）の約</a:t>
            </a:r>
            <a:r>
              <a:rPr lang="en-US" altLang="ja-JP" dirty="0"/>
              <a:t>1/7 </a:t>
            </a:r>
            <a:r>
              <a:rPr lang="ja-JP" altLang="en-US" dirty="0"/>
              <a:t>である。</a:t>
            </a:r>
          </a:p>
          <a:p>
            <a:r>
              <a:rPr lang="en-US" altLang="ja-JP" dirty="0"/>
              <a:t>2003 </a:t>
            </a:r>
            <a:r>
              <a:rPr lang="ja-JP" altLang="en-US" dirty="0"/>
              <a:t>年（平成</a:t>
            </a:r>
            <a:r>
              <a:rPr lang="en-US" altLang="ja-JP" dirty="0"/>
              <a:t>15 </a:t>
            </a:r>
            <a:r>
              <a:rPr lang="ja-JP" altLang="en-US" dirty="0"/>
              <a:t>年）の水使用量は</a:t>
            </a:r>
            <a:r>
              <a:rPr lang="en-US" altLang="ja-JP" dirty="0"/>
              <a:t>337 </a:t>
            </a:r>
            <a:r>
              <a:rPr lang="ja-JP" altLang="en-US" dirty="0"/>
              <a:t>億</a:t>
            </a:r>
            <a:r>
              <a:rPr lang="en-US" altLang="ja-JP" dirty="0"/>
              <a:t>m3 </a:t>
            </a:r>
            <a:r>
              <a:rPr lang="ja-JP" altLang="en-US" dirty="0"/>
              <a:t>であり、約</a:t>
            </a:r>
            <a:r>
              <a:rPr lang="en-US" altLang="ja-JP" dirty="0"/>
              <a:t>40 </a:t>
            </a:r>
            <a:r>
              <a:rPr lang="ja-JP" altLang="en-US" dirty="0"/>
              <a:t>年間で</a:t>
            </a:r>
            <a:r>
              <a:rPr lang="en-US" altLang="ja-JP" dirty="0"/>
              <a:t>6.6 </a:t>
            </a:r>
            <a:r>
              <a:rPr lang="ja-JP" altLang="en-US" dirty="0"/>
              <a:t>倍に増加している</a:t>
            </a:r>
            <a:endParaRPr lang="en-US" altLang="ja-JP" dirty="0"/>
          </a:p>
          <a:p>
            <a:r>
              <a:rPr lang="ja-JP" altLang="en-US" dirty="0"/>
              <a:t>用途ごとの内訳は、農業用水が最も多く</a:t>
            </a:r>
            <a:r>
              <a:rPr lang="en-US" altLang="ja-JP" dirty="0"/>
              <a:t>47</a:t>
            </a:r>
            <a:r>
              <a:rPr lang="ja-JP" altLang="en-US" dirty="0"/>
              <a:t>％を占めている。水源を見ると、ダム利用によるものが最も多く</a:t>
            </a:r>
            <a:r>
              <a:rPr lang="en-US" altLang="ja-JP" dirty="0"/>
              <a:t>53</a:t>
            </a:r>
            <a:r>
              <a:rPr lang="ja-JP" altLang="en-US" dirty="0"/>
              <a:t>％を占めている。</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57</a:t>
            </a:fld>
            <a:endParaRPr kumimoji="1" lang="ja-JP"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58</a:t>
            </a:fld>
            <a:endParaRPr kumimoji="1" lang="ja-JP" altLang="en-US"/>
          </a:p>
        </p:txBody>
      </p:sp>
      <p:pic>
        <p:nvPicPr>
          <p:cNvPr id="385026" name="Picture 2"/>
          <p:cNvPicPr>
            <a:picLocks noChangeAspect="1" noChangeArrowheads="1"/>
          </p:cNvPicPr>
          <p:nvPr/>
        </p:nvPicPr>
        <p:blipFill>
          <a:blip r:embed="rId2" cstate="print"/>
          <a:srcRect/>
          <a:stretch>
            <a:fillRect/>
          </a:stretch>
        </p:blipFill>
        <p:spPr bwMode="auto">
          <a:xfrm>
            <a:off x="214282" y="142852"/>
            <a:ext cx="4572000" cy="6096000"/>
          </a:xfrm>
          <a:prstGeom prst="rect">
            <a:avLst/>
          </a:prstGeom>
          <a:noFill/>
          <a:ln w="9525">
            <a:noFill/>
            <a:miter lim="800000"/>
            <a:headEnd/>
            <a:tailEnd/>
          </a:ln>
          <a:effectLst/>
        </p:spPr>
      </p:pic>
      <p:pic>
        <p:nvPicPr>
          <p:cNvPr id="385027" name="Picture 3"/>
          <p:cNvPicPr>
            <a:picLocks noChangeAspect="1" noChangeArrowheads="1"/>
          </p:cNvPicPr>
          <p:nvPr/>
        </p:nvPicPr>
        <p:blipFill>
          <a:blip r:embed="rId3" cstate="print"/>
          <a:srcRect/>
          <a:stretch>
            <a:fillRect/>
          </a:stretch>
        </p:blipFill>
        <p:spPr bwMode="auto">
          <a:xfrm>
            <a:off x="5857884" y="4357694"/>
            <a:ext cx="2714644" cy="1962386"/>
          </a:xfrm>
          <a:prstGeom prst="rect">
            <a:avLst/>
          </a:prstGeom>
          <a:noFill/>
          <a:ln w="9525">
            <a:noFill/>
            <a:miter lim="800000"/>
            <a:headEnd/>
            <a:tailEnd/>
          </a:ln>
          <a:effectLst/>
        </p:spPr>
      </p:pic>
      <p:sp>
        <p:nvSpPr>
          <p:cNvPr id="7" name="正方形/長方形 6"/>
          <p:cNvSpPr/>
          <p:nvPr/>
        </p:nvSpPr>
        <p:spPr>
          <a:xfrm>
            <a:off x="5572132" y="1571612"/>
            <a:ext cx="3357586" cy="1571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Han River Flood Control Office, MLTM (Ministry of land Transport and Maritime Affaires), Republic of Korea : 2012. May  </a:t>
            </a:r>
            <a:endParaRPr lang="ja-JP" altLang="ja-JP"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sz="3100" b="1" dirty="0"/>
              <a:t>清渓川</a:t>
            </a:r>
            <a:r>
              <a:rPr lang="ja-JP" altLang="ja-JP" sz="3100" dirty="0"/>
              <a:t>（チョンゲチョン）は、</a:t>
            </a:r>
            <a:r>
              <a:rPr lang="ja-JP" altLang="ja-JP" sz="3100" dirty="0">
                <a:hlinkClick r:id="rId2" action="ppaction://hlinkfile" tooltip="大韓民国"/>
              </a:rPr>
              <a:t>韓国</a:t>
            </a:r>
            <a:r>
              <a:rPr lang="ja-JP" altLang="ja-JP" sz="3100" dirty="0">
                <a:hlinkClick r:id="rId3" action="ppaction://hlinkfile" tooltip="ソウル特別市"/>
              </a:rPr>
              <a:t>ソウル特別市</a:t>
            </a:r>
            <a:r>
              <a:rPr lang="ja-JP" altLang="ja-JP" sz="3100" dirty="0"/>
              <a:t>の中心部を流れる小さな</a:t>
            </a:r>
            <a:r>
              <a:rPr lang="ja-JP" altLang="ja-JP" sz="3100" dirty="0">
                <a:hlinkClick r:id="rId4" action="ppaction://hlinkfile" tooltip="川"/>
              </a:rPr>
              <a:t>川</a:t>
            </a:r>
            <a:r>
              <a:rPr lang="ja-JP" altLang="ja-JP" sz="3100" dirty="0"/>
              <a:t>。</a:t>
            </a:r>
            <a:r>
              <a:rPr lang="ja-JP" altLang="ja-JP" sz="3100" dirty="0">
                <a:hlinkClick r:id="rId5" action="ppaction://hlinkfile" tooltip="漢江"/>
              </a:rPr>
              <a:t>漢江</a:t>
            </a:r>
            <a:r>
              <a:rPr lang="ja-JP" altLang="ja-JP" sz="3100" dirty="0"/>
              <a:t>に合流する。</a:t>
            </a:r>
            <a:endParaRPr kumimoji="1" lang="ja-JP" altLang="en-US" dirty="0"/>
          </a:p>
        </p:txBody>
      </p:sp>
      <p:pic>
        <p:nvPicPr>
          <p:cNvPr id="90114" name="Picture 2" descr="http://t2.gstatic.com/images?q=tbn:ANd9GcRaOZFda6dlf_ce-iDJISHOgu5uWLaIv54G4q91w1yHpsbrdUjUOvPXAVAE"/>
          <p:cNvPicPr>
            <a:picLocks noChangeAspect="1" noChangeArrowheads="1"/>
          </p:cNvPicPr>
          <p:nvPr/>
        </p:nvPicPr>
        <p:blipFill>
          <a:blip r:embed="rId6" cstate="print"/>
          <a:srcRect/>
          <a:stretch>
            <a:fillRect/>
          </a:stretch>
        </p:blipFill>
        <p:spPr bwMode="auto">
          <a:xfrm>
            <a:off x="642910" y="1714488"/>
            <a:ext cx="2767931" cy="1875705"/>
          </a:xfrm>
          <a:prstGeom prst="rect">
            <a:avLst/>
          </a:prstGeom>
          <a:noFill/>
        </p:spPr>
      </p:pic>
      <p:pic>
        <p:nvPicPr>
          <p:cNvPr id="90116" name="Picture 4" descr="清渓川">
            <a:hlinkClick r:id="rId7" tooltip="清渓川"/>
          </p:cNvPr>
          <p:cNvPicPr>
            <a:picLocks noChangeAspect="1" noChangeArrowheads="1"/>
          </p:cNvPicPr>
          <p:nvPr/>
        </p:nvPicPr>
        <p:blipFill>
          <a:blip r:embed="rId8" cstate="print"/>
          <a:srcRect/>
          <a:stretch>
            <a:fillRect/>
          </a:stretch>
        </p:blipFill>
        <p:spPr bwMode="auto">
          <a:xfrm>
            <a:off x="642910" y="4071942"/>
            <a:ext cx="2762250" cy="1666875"/>
          </a:xfrm>
          <a:prstGeom prst="rect">
            <a:avLst/>
          </a:prstGeom>
          <a:noFill/>
        </p:spPr>
      </p:pic>
      <p:sp>
        <p:nvSpPr>
          <p:cNvPr id="6" name="正方形/長方形 5"/>
          <p:cNvSpPr/>
          <p:nvPr/>
        </p:nvSpPr>
        <p:spPr>
          <a:xfrm>
            <a:off x="3714744" y="1571612"/>
            <a:ext cx="5072082" cy="4801314"/>
          </a:xfrm>
          <a:prstGeom prst="rect">
            <a:avLst/>
          </a:prstGeom>
        </p:spPr>
        <p:txBody>
          <a:bodyPr wrap="square">
            <a:spAutoFit/>
          </a:bodyPr>
          <a:lstStyle/>
          <a:p>
            <a:r>
              <a:rPr lang="ja-JP" altLang="ja-JP" dirty="0">
                <a:hlinkClick r:id="rId9" action="ppaction://hlinkfile" tooltip="李氏朝鮮"/>
              </a:rPr>
              <a:t>李氏朝鮮</a:t>
            </a:r>
            <a:r>
              <a:rPr lang="ja-JP" altLang="ja-JP" dirty="0"/>
              <a:t>初期以来、周辺住民の生活排水が流入する</a:t>
            </a:r>
            <a:r>
              <a:rPr lang="ja-JP" altLang="ja-JP" dirty="0">
                <a:hlinkClick r:id="rId10" action="ppaction://hlinkfile" tooltip="下水道"/>
              </a:rPr>
              <a:t>下水道</a:t>
            </a:r>
            <a:r>
              <a:rPr lang="ja-JP" altLang="ja-JP" dirty="0"/>
              <a:t>代わりの川として利用されており、</a:t>
            </a:r>
            <a:r>
              <a:rPr lang="ja-JP" altLang="ja-JP" dirty="0">
                <a:hlinkClick r:id="rId11" action="ppaction://hlinkfile" tooltip="浚渫"/>
              </a:rPr>
              <a:t>浚渫</a:t>
            </a:r>
            <a:r>
              <a:rPr lang="ja-JP" altLang="ja-JP" dirty="0"/>
              <a:t>・護岸工事が、たびたび行われている。</a:t>
            </a:r>
            <a:endParaRPr lang="en-US" altLang="ja-JP" dirty="0"/>
          </a:p>
          <a:p>
            <a:r>
              <a:rPr lang="ja-JP" altLang="ja-JP" dirty="0">
                <a:hlinkClick r:id="rId12" action="ppaction://hlinkfile" tooltip="1950年"/>
              </a:rPr>
              <a:t>1950年</a:t>
            </a:r>
            <a:r>
              <a:rPr lang="ja-JP" altLang="ja-JP" dirty="0"/>
              <a:t>代から</a:t>
            </a:r>
            <a:r>
              <a:rPr lang="ja-JP" altLang="ja-JP" dirty="0">
                <a:hlinkClick r:id="rId13" action="ppaction://hlinkfile" tooltip="1960年"/>
              </a:rPr>
              <a:t>1960年</a:t>
            </a:r>
            <a:r>
              <a:rPr lang="ja-JP" altLang="ja-JP" dirty="0"/>
              <a:t>代の韓国の経済成長・都市開発に伴いさらに</a:t>
            </a:r>
            <a:r>
              <a:rPr lang="ja-JP" altLang="ja-JP" dirty="0">
                <a:hlinkClick r:id="rId14" action="ppaction://hlinkfile" tooltip="水質汚濁"/>
              </a:rPr>
              <a:t>水質汚濁</a:t>
            </a:r>
            <a:r>
              <a:rPr lang="ja-JP" altLang="ja-JP" dirty="0"/>
              <a:t>が悪化し、また川岸に</a:t>
            </a:r>
            <a:r>
              <a:rPr lang="ja-JP" altLang="ja-JP" dirty="0">
                <a:hlinkClick r:id="rId15" action="ppaction://hlinkfile" tooltip="朝鮮戦争"/>
              </a:rPr>
              <a:t>朝鮮戦争</a:t>
            </a:r>
            <a:r>
              <a:rPr lang="ja-JP" altLang="ja-JP" dirty="0"/>
              <a:t>の避難民などが</a:t>
            </a:r>
            <a:r>
              <a:rPr lang="ja-JP" altLang="ja-JP" dirty="0">
                <a:hlinkClick r:id="rId16" action="ppaction://hlinkfile" tooltip="スラム"/>
              </a:rPr>
              <a:t>スラム</a:t>
            </a:r>
            <a:r>
              <a:rPr lang="ja-JP" altLang="ja-JP" dirty="0"/>
              <a:t>を形成していた。このためソウル市当局は清渓川を</a:t>
            </a:r>
            <a:r>
              <a:rPr lang="ja-JP" altLang="ja-JP" dirty="0">
                <a:hlinkClick r:id="rId17" action="ppaction://hlinkfile" tooltip="溝渠"/>
              </a:rPr>
              <a:t>暗渠</a:t>
            </a:r>
            <a:r>
              <a:rPr lang="ja-JP" altLang="ja-JP" dirty="0"/>
              <a:t>化し住民を強制移住させるとともに、暗渠の上を通る</a:t>
            </a:r>
            <a:r>
              <a:rPr lang="ja-JP" altLang="ja-JP" dirty="0">
                <a:hlinkClick r:id="rId18" action="ppaction://hlinkfile" tooltip="清渓高架道路"/>
              </a:rPr>
              <a:t>清渓高架道路</a:t>
            </a:r>
            <a:r>
              <a:rPr lang="ja-JP" altLang="ja-JP" dirty="0"/>
              <a:t>を</a:t>
            </a:r>
            <a:r>
              <a:rPr lang="ja-JP" altLang="ja-JP" dirty="0">
                <a:hlinkClick r:id="rId19" action="ppaction://hlinkfile" tooltip="1971年"/>
              </a:rPr>
              <a:t>1971年</a:t>
            </a:r>
            <a:r>
              <a:rPr lang="ja-JP" altLang="ja-JP" dirty="0"/>
              <a:t>に完成させた。</a:t>
            </a:r>
          </a:p>
          <a:p>
            <a:r>
              <a:rPr lang="ja-JP" altLang="ja-JP" dirty="0"/>
              <a:t>その後、</a:t>
            </a:r>
            <a:r>
              <a:rPr lang="ja-JP" altLang="ja-JP" dirty="0">
                <a:hlinkClick r:id="rId20" action="ppaction://hlinkfile" tooltip="2000年"/>
              </a:rPr>
              <a:t>2000年</a:t>
            </a:r>
            <a:r>
              <a:rPr lang="ja-JP" altLang="ja-JP" dirty="0"/>
              <a:t>代に入り市民の署名などにより清渓川復元の世論が高まったことを受け、</a:t>
            </a:r>
            <a:r>
              <a:rPr lang="ja-JP" altLang="ja-JP" dirty="0">
                <a:hlinkClick r:id="rId21" action="ppaction://hlinkfile" tooltip="2003年"/>
              </a:rPr>
              <a:t>2003年</a:t>
            </a:r>
            <a:r>
              <a:rPr lang="ja-JP" altLang="ja-JP" dirty="0">
                <a:hlinkClick r:id="rId22" action="ppaction://hlinkfile" tooltip="7月"/>
              </a:rPr>
              <a:t>7月</a:t>
            </a:r>
            <a:r>
              <a:rPr lang="ja-JP" altLang="ja-JP" dirty="0"/>
              <a:t>から</a:t>
            </a:r>
            <a:r>
              <a:rPr lang="ja-JP" altLang="ja-JP" dirty="0">
                <a:hlinkClick r:id="rId23" action="ppaction://hlinkfile" tooltip="2005年"/>
              </a:rPr>
              <a:t>2005年</a:t>
            </a:r>
            <a:r>
              <a:rPr lang="ja-JP" altLang="ja-JP" dirty="0">
                <a:hlinkClick r:id="rId24" action="ppaction://hlinkfile" tooltip="9月"/>
              </a:rPr>
              <a:t>9月</a:t>
            </a:r>
            <a:r>
              <a:rPr lang="ja-JP" altLang="ja-JP" dirty="0"/>
              <a:t>にかけ老朽化が問題となっていた清渓高架道路の撤去と同時に河川の復元工事が行われた（全長約5.8km）。河川の清掃・</a:t>
            </a:r>
            <a:r>
              <a:rPr lang="ja-JP" altLang="ja-JP" dirty="0">
                <a:hlinkClick r:id="rId25" action="ppaction://hlinkfile" tooltip="地下鉄"/>
              </a:rPr>
              <a:t>地下鉄</a:t>
            </a:r>
            <a:r>
              <a:rPr lang="ja-JP" altLang="ja-JP" dirty="0"/>
              <a:t>駅舎等から出る</a:t>
            </a:r>
            <a:r>
              <a:rPr lang="ja-JP" altLang="ja-JP" dirty="0">
                <a:hlinkClick r:id="rId26" action="ppaction://hlinkfile" tooltip="地下水"/>
              </a:rPr>
              <a:t>地下水</a:t>
            </a:r>
            <a:r>
              <a:rPr lang="ja-JP" altLang="ja-JP" dirty="0"/>
              <a:t>を放流するなどの水質浄化対策や親水施設の整備を行った結果、市民の憩いの場となった。</a:t>
            </a:r>
          </a:p>
        </p:txBody>
      </p:sp>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59</a:t>
            </a:fld>
            <a:endParaRPr kumimoji="1"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6</a:t>
            </a:fld>
            <a:endParaRPr kumimoji="1" lang="ja-JP" altLang="en-US"/>
          </a:p>
        </p:txBody>
      </p:sp>
      <p:pic>
        <p:nvPicPr>
          <p:cNvPr id="537602" name="Picture 2"/>
          <p:cNvPicPr>
            <a:picLocks noChangeAspect="1" noChangeArrowheads="1"/>
          </p:cNvPicPr>
          <p:nvPr/>
        </p:nvPicPr>
        <p:blipFill>
          <a:blip r:embed="rId2" cstate="print"/>
          <a:srcRect/>
          <a:stretch>
            <a:fillRect/>
          </a:stretch>
        </p:blipFill>
        <p:spPr bwMode="auto">
          <a:xfrm>
            <a:off x="58994" y="928670"/>
            <a:ext cx="8900651" cy="5072098"/>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85720" y="142852"/>
            <a:ext cx="6072230" cy="3500462"/>
          </a:xfrm>
        </p:spPr>
        <p:txBody>
          <a:bodyPr>
            <a:normAutofit fontScale="70000" lnSpcReduction="20000"/>
          </a:bodyPr>
          <a:lstStyle/>
          <a:p>
            <a:r>
              <a:rPr lang="ja-JP" altLang="ja-JP" b="1" dirty="0"/>
              <a:t>都賀川水難事故</a:t>
            </a:r>
            <a:r>
              <a:rPr lang="ja-JP" altLang="ja-JP" dirty="0"/>
              <a:t>（とががわすいなんじこ）は</a:t>
            </a:r>
            <a:r>
              <a:rPr lang="ja-JP" altLang="ja-JP" dirty="0">
                <a:hlinkClick r:id="rId2" action="ppaction://hlinkfile" tooltip="2008年"/>
              </a:rPr>
              <a:t>2008年</a:t>
            </a:r>
            <a:r>
              <a:rPr lang="ja-JP" altLang="ja-JP" dirty="0">
                <a:hlinkClick r:id="rId3" action="ppaction://hlinkfile" tooltip="7月28日"/>
              </a:rPr>
              <a:t>7月28日</a:t>
            </a:r>
            <a:r>
              <a:rPr lang="ja-JP" altLang="ja-JP" dirty="0"/>
              <a:t>に</a:t>
            </a:r>
            <a:r>
              <a:rPr lang="ja-JP" altLang="ja-JP" dirty="0">
                <a:hlinkClick r:id="rId4" action="ppaction://hlinkfile" tooltip="兵庫県"/>
              </a:rPr>
              <a:t>兵庫県</a:t>
            </a:r>
            <a:r>
              <a:rPr lang="ja-JP" altLang="ja-JP" dirty="0">
                <a:hlinkClick r:id="rId5" action="ppaction://hlinkfile" tooltip="神戸市"/>
              </a:rPr>
              <a:t>神戸市</a:t>
            </a:r>
            <a:r>
              <a:rPr lang="ja-JP" altLang="ja-JP" dirty="0">
                <a:hlinkClick r:id="rId6" action="ppaction://hlinkfile" tooltip="灘区"/>
              </a:rPr>
              <a:t>灘区</a:t>
            </a:r>
            <a:r>
              <a:rPr lang="ja-JP" altLang="ja-JP" dirty="0"/>
              <a:t>の</a:t>
            </a:r>
            <a:r>
              <a:rPr lang="ja-JP" altLang="ja-JP" dirty="0">
                <a:hlinkClick r:id="rId7" action="ppaction://hlinkfile" tooltip="都賀川"/>
              </a:rPr>
              <a:t>都賀川</a:t>
            </a:r>
            <a:r>
              <a:rPr lang="ja-JP" altLang="ja-JP" dirty="0"/>
              <a:t>で発生した</a:t>
            </a:r>
            <a:r>
              <a:rPr lang="ja-JP" altLang="ja-JP" dirty="0">
                <a:hlinkClick r:id="rId8" action="ppaction://hlinkfile" tooltip="水難事故"/>
              </a:rPr>
              <a:t>水難事故</a:t>
            </a:r>
            <a:r>
              <a:rPr lang="ja-JP" altLang="ja-JP" dirty="0"/>
              <a:t>。 活発化した前線の影響により2008年7月28日14時44分から神戸市に突発的、局所的な</a:t>
            </a:r>
            <a:r>
              <a:rPr lang="ja-JP" altLang="ja-JP" dirty="0">
                <a:hlinkClick r:id="rId9" action="ppaction://hlinkfile" tooltip="集中豪雨"/>
              </a:rPr>
              <a:t>集中豪雨</a:t>
            </a:r>
            <a:r>
              <a:rPr lang="ja-JP" altLang="ja-JP" dirty="0"/>
              <a:t>が発生した。水遊びなどで都賀川や河川敷にいた16人が急激な水位上昇により流され、うち11人は</a:t>
            </a:r>
            <a:r>
              <a:rPr lang="ja-JP" altLang="ja-JP" dirty="0">
                <a:hlinkClick r:id="rId10" action="ppaction://hlinkfile" tooltip="消防団員"/>
              </a:rPr>
              <a:t>消防団員</a:t>
            </a:r>
            <a:r>
              <a:rPr lang="ja-JP" altLang="ja-JP" dirty="0"/>
              <a:t>や他の民間人によって救助されたが、小学生2人、保育園児1人を含む5人が死亡。</a:t>
            </a:r>
          </a:p>
          <a:p>
            <a:r>
              <a:rPr lang="ja-JP" altLang="ja-JP" dirty="0"/>
              <a:t>都賀川沿いは子供たちが親しめる環境である一方で、川自体が氾濫する危険性も秘めていることを認識する必要がある</a:t>
            </a:r>
            <a:r>
              <a:rPr lang="ja-JP" altLang="en-US" dirty="0"/>
              <a:t>。</a:t>
            </a:r>
            <a:endParaRPr lang="en-US" altLang="ja-JP" dirty="0"/>
          </a:p>
          <a:p>
            <a:endParaRPr kumimoji="1" lang="ja-JP" altLang="en-US" dirty="0"/>
          </a:p>
        </p:txBody>
      </p:sp>
      <p:sp>
        <p:nvSpPr>
          <p:cNvPr id="3" name="スライド番号プレースホルダ 2"/>
          <p:cNvSpPr>
            <a:spLocks noGrp="1"/>
          </p:cNvSpPr>
          <p:nvPr>
            <p:ph type="sldNum" sz="quarter" idx="12"/>
          </p:nvPr>
        </p:nvSpPr>
        <p:spPr/>
        <p:txBody>
          <a:bodyPr/>
          <a:lstStyle/>
          <a:p>
            <a:fld id="{061C2382-1C74-4613-B430-AFEB52B6AD4A}" type="slidenum">
              <a:rPr lang="en-GB" smtClean="0"/>
              <a:pPr/>
              <a:t>60</a:t>
            </a:fld>
            <a:endParaRPr lang="en-GB"/>
          </a:p>
        </p:txBody>
      </p:sp>
      <p:pic>
        <p:nvPicPr>
          <p:cNvPr id="6" name="Picture 2" descr="ファイル:Toga river Hankyu.jpg">
            <a:hlinkClick r:id="rId11"/>
          </p:cNvPr>
          <p:cNvPicPr>
            <a:picLocks noChangeAspect="1" noChangeArrowheads="1"/>
          </p:cNvPicPr>
          <p:nvPr/>
        </p:nvPicPr>
        <p:blipFill>
          <a:blip r:embed="rId12" cstate="print"/>
          <a:srcRect/>
          <a:stretch>
            <a:fillRect/>
          </a:stretch>
        </p:blipFill>
        <p:spPr bwMode="auto">
          <a:xfrm>
            <a:off x="4572000" y="3429000"/>
            <a:ext cx="4286280" cy="3222767"/>
          </a:xfrm>
          <a:prstGeom prst="rect">
            <a:avLst/>
          </a:prstGeo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84213" y="188913"/>
            <a:ext cx="6983412" cy="706437"/>
          </a:xfrm>
          <a:prstGeom prst="rect">
            <a:avLst/>
          </a:prstGeom>
          <a:noFill/>
          <a:ln w="38100" algn="ctr">
            <a:noFill/>
            <a:miter lim="800000"/>
            <a:headEnd/>
            <a:tailEnd/>
          </a:ln>
        </p:spPr>
        <p:txBody>
          <a:bodyPr lIns="74295" tIns="79200" rIns="74295" bIns="79200">
            <a:spAutoFit/>
          </a:bodyPr>
          <a:lstStyle/>
          <a:p>
            <a:pPr algn="l" eaLnBrk="0" hangingPunct="0">
              <a:lnSpc>
                <a:spcPct val="50000"/>
              </a:lnSpc>
              <a:spcBef>
                <a:spcPct val="50000"/>
              </a:spcBef>
            </a:pPr>
            <a:r>
              <a:rPr kumimoji="0" lang="en-US" altLang="ja-JP" sz="2400" b="0">
                <a:solidFill>
                  <a:schemeClr val="accent2"/>
                </a:solidFill>
              </a:rPr>
              <a:t>TOGA River   </a:t>
            </a:r>
          </a:p>
          <a:p>
            <a:pPr algn="l" eaLnBrk="0" hangingPunct="0">
              <a:lnSpc>
                <a:spcPct val="50000"/>
              </a:lnSpc>
              <a:spcBef>
                <a:spcPct val="50000"/>
              </a:spcBef>
            </a:pPr>
            <a:r>
              <a:rPr kumimoji="0" lang="en-US" altLang="ja-JP" sz="2400" b="0">
                <a:solidFill>
                  <a:schemeClr val="accent2"/>
                </a:solidFill>
              </a:rPr>
              <a:t>Sudden Flood in 28 July 2008     14:32-16:40</a:t>
            </a:r>
          </a:p>
        </p:txBody>
      </p:sp>
      <p:sp>
        <p:nvSpPr>
          <p:cNvPr id="27651" name="Text Box 4"/>
          <p:cNvSpPr txBox="1">
            <a:spLocks noChangeArrowheads="1"/>
          </p:cNvSpPr>
          <p:nvPr/>
        </p:nvSpPr>
        <p:spPr bwMode="auto">
          <a:xfrm>
            <a:off x="2120900" y="6007100"/>
            <a:ext cx="6283325" cy="293688"/>
          </a:xfrm>
          <a:prstGeom prst="rect">
            <a:avLst/>
          </a:prstGeom>
          <a:noFill/>
          <a:ln w="38100" algn="ctr">
            <a:noFill/>
            <a:miter lim="800000"/>
            <a:headEnd/>
            <a:tailEnd/>
          </a:ln>
        </p:spPr>
        <p:txBody>
          <a:bodyPr wrap="none" lIns="74295" tIns="8890" rIns="74295" bIns="8890">
            <a:spAutoFit/>
          </a:bodyPr>
          <a:lstStyle/>
          <a:p>
            <a:pPr algn="l" eaLnBrk="0" hangingPunct="0">
              <a:spcBef>
                <a:spcPct val="50000"/>
              </a:spcBef>
            </a:pPr>
            <a:r>
              <a:rPr kumimoji="0" lang="en-US" altLang="ja-JP" sz="1800" b="0" dirty="0">
                <a:solidFill>
                  <a:schemeClr val="tx1"/>
                </a:solidFill>
                <a:latin typeface="Times New Roman" pitchFamily="18" charset="0"/>
              </a:rPr>
              <a:t>KOBE City     http://www17.plala.or.jp/kcamera/movie/demo.html</a:t>
            </a:r>
          </a:p>
        </p:txBody>
      </p:sp>
      <p:pic>
        <p:nvPicPr>
          <p:cNvPr id="6" name="080728toga.wmv">
            <a:hlinkClick r:id="" action="ppaction://media"/>
          </p:cNvPr>
          <p:cNvPicPr>
            <a:picLocks noGrp="1" noRot="1" noChangeAspect="1"/>
          </p:cNvPicPr>
          <p:nvPr>
            <p:ph/>
            <a:videoFile r:link="rId1"/>
          </p:nvPr>
        </p:nvPicPr>
        <p:blipFill>
          <a:blip r:embed="rId4" cstate="print"/>
          <a:srcRect/>
          <a:stretch>
            <a:fillRect/>
          </a:stretch>
        </p:blipFill>
        <p:spPr>
          <a:xfrm>
            <a:off x="1214414" y="1071546"/>
            <a:ext cx="6572296" cy="4929223"/>
          </a:xfrm>
        </p:spPr>
      </p:pic>
      <p:sp>
        <p:nvSpPr>
          <p:cNvPr id="7" name="スライド番号プレースホルダ 6"/>
          <p:cNvSpPr>
            <a:spLocks noGrp="1"/>
          </p:cNvSpPr>
          <p:nvPr>
            <p:ph type="sldNum" sz="quarter" idx="12"/>
          </p:nvPr>
        </p:nvSpPr>
        <p:spPr/>
        <p:txBody>
          <a:bodyPr/>
          <a:lstStyle/>
          <a:p>
            <a:fld id="{061C2382-1C74-4613-B430-AFEB52B6AD4A}" type="slidenum">
              <a:rPr lang="en-GB" smtClean="0"/>
              <a:pPr/>
              <a:t>61</a:t>
            </a:fld>
            <a:endParaRPr lang="en-GB"/>
          </a:p>
        </p:txBody>
      </p:sp>
      <p:sp>
        <p:nvSpPr>
          <p:cNvPr id="10" name="正方形/長方形 9"/>
          <p:cNvSpPr/>
          <p:nvPr/>
        </p:nvSpPr>
        <p:spPr>
          <a:xfrm>
            <a:off x="1357290" y="1285860"/>
            <a:ext cx="114300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14:32</a:t>
            </a:r>
            <a:endParaRPr kumimoji="1"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5"/>
          <p:cNvSpPr>
            <a:spLocks noChangeArrowheads="1"/>
          </p:cNvSpPr>
          <p:nvPr/>
        </p:nvSpPr>
        <p:spPr bwMode="auto">
          <a:xfrm>
            <a:off x="900113" y="5084763"/>
            <a:ext cx="7213600" cy="349250"/>
          </a:xfrm>
          <a:prstGeom prst="rect">
            <a:avLst/>
          </a:prstGeom>
          <a:solidFill>
            <a:srgbClr val="FFFF99"/>
          </a:solidFill>
          <a:ln w="12700" algn="ctr">
            <a:solidFill>
              <a:srgbClr val="FF6600"/>
            </a:solidFill>
            <a:miter lim="800000"/>
            <a:headEnd/>
            <a:tailEnd/>
          </a:ln>
        </p:spPr>
        <p:txBody>
          <a:bodyPr wrap="none">
            <a:spAutoFit/>
          </a:bodyPr>
          <a:lstStyle/>
          <a:p>
            <a:pPr marL="352425" indent="-352425" algn="l"/>
            <a:r>
              <a:rPr lang="en-US" altLang="ja-JP" sz="1600">
                <a:solidFill>
                  <a:schemeClr val="accent2"/>
                </a:solidFill>
              </a:rPr>
              <a:t>http://www.youtube.com/watch?v=4QWVzKoL-J8&amp;feature=player_detailpage</a:t>
            </a:r>
          </a:p>
        </p:txBody>
      </p:sp>
      <p:pic>
        <p:nvPicPr>
          <p:cNvPr id="333828" name="Picture 8"/>
          <p:cNvPicPr>
            <a:picLocks noChangeAspect="1" noChangeArrowheads="1"/>
          </p:cNvPicPr>
          <p:nvPr/>
        </p:nvPicPr>
        <p:blipFill>
          <a:blip r:embed="rId2" cstate="print"/>
          <a:srcRect/>
          <a:stretch>
            <a:fillRect/>
          </a:stretch>
        </p:blipFill>
        <p:spPr bwMode="auto">
          <a:xfrm>
            <a:off x="323850" y="1773238"/>
            <a:ext cx="4046538" cy="3024187"/>
          </a:xfrm>
          <a:prstGeom prst="rect">
            <a:avLst/>
          </a:prstGeom>
          <a:noFill/>
          <a:ln w="9525">
            <a:noFill/>
            <a:miter lim="800000"/>
            <a:headEnd/>
            <a:tailEnd/>
          </a:ln>
        </p:spPr>
      </p:pic>
      <p:pic>
        <p:nvPicPr>
          <p:cNvPr id="333829" name="Picture 9"/>
          <p:cNvPicPr>
            <a:picLocks noChangeAspect="1" noChangeArrowheads="1"/>
          </p:cNvPicPr>
          <p:nvPr/>
        </p:nvPicPr>
        <p:blipFill>
          <a:blip r:embed="rId3" cstate="print"/>
          <a:srcRect/>
          <a:stretch>
            <a:fillRect/>
          </a:stretch>
        </p:blipFill>
        <p:spPr bwMode="auto">
          <a:xfrm>
            <a:off x="4643438" y="1773238"/>
            <a:ext cx="4032250" cy="3024187"/>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img5.blogs.yahoo.co.jp/ybi/1/36/66/futoritaimon/folder/1441312/img_1441312_53107271_0?1200904743"/>
          <p:cNvPicPr>
            <a:picLocks noChangeAspect="1" noChangeArrowheads="1"/>
          </p:cNvPicPr>
          <p:nvPr/>
        </p:nvPicPr>
        <p:blipFill>
          <a:blip r:embed="rId2" cstate="print"/>
          <a:srcRect/>
          <a:stretch>
            <a:fillRect/>
          </a:stretch>
        </p:blipFill>
        <p:spPr bwMode="auto">
          <a:xfrm>
            <a:off x="0" y="0"/>
            <a:ext cx="4981544" cy="3902863"/>
          </a:xfrm>
          <a:prstGeom prst="rect">
            <a:avLst/>
          </a:prstGeom>
          <a:noFill/>
        </p:spPr>
      </p:pic>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63</a:t>
            </a:fld>
            <a:endParaRPr kumimoji="1" lang="ja-JP" altLang="en-US"/>
          </a:p>
        </p:txBody>
      </p:sp>
      <p:sp>
        <p:nvSpPr>
          <p:cNvPr id="8" name="正方形/長方形 7"/>
          <p:cNvSpPr/>
          <p:nvPr/>
        </p:nvSpPr>
        <p:spPr>
          <a:xfrm>
            <a:off x="142844" y="3995678"/>
            <a:ext cx="8858280" cy="2862322"/>
          </a:xfrm>
          <a:prstGeom prst="rect">
            <a:avLst/>
          </a:prstGeom>
        </p:spPr>
        <p:txBody>
          <a:bodyPr wrap="square">
            <a:spAutoFit/>
          </a:bodyPr>
          <a:lstStyle/>
          <a:p>
            <a:r>
              <a:rPr lang="ja-JP" altLang="en-US" dirty="0"/>
              <a:t>　中国の</a:t>
            </a:r>
            <a:r>
              <a:rPr lang="en-US" altLang="ja-JP" dirty="0"/>
              <a:t>2009 </a:t>
            </a:r>
            <a:r>
              <a:rPr lang="ja-JP" altLang="en-US" dirty="0"/>
              <a:t>年（平成</a:t>
            </a:r>
            <a:r>
              <a:rPr lang="en-US" altLang="ja-JP" dirty="0"/>
              <a:t>21 </a:t>
            </a:r>
            <a:r>
              <a:rPr lang="ja-JP" altLang="en-US" dirty="0"/>
              <a:t>年）の水資源量は約</a:t>
            </a:r>
            <a:r>
              <a:rPr lang="en-US" altLang="ja-JP" dirty="0"/>
              <a:t>2.4 </a:t>
            </a:r>
            <a:r>
              <a:rPr lang="ja-JP" altLang="en-US" dirty="0"/>
              <a:t>兆</a:t>
            </a:r>
            <a:r>
              <a:rPr lang="en-US" altLang="ja-JP" dirty="0"/>
              <a:t>m3 </a:t>
            </a:r>
            <a:r>
              <a:rPr lang="ja-JP" altLang="en-US" dirty="0"/>
              <a:t>とされており、年間一人当たりの水資源量にすると約</a:t>
            </a:r>
            <a:r>
              <a:rPr lang="en-US" altLang="ja-JP" dirty="0"/>
              <a:t>1,800 m3 </a:t>
            </a:r>
            <a:r>
              <a:rPr lang="ja-JP" altLang="en-US" dirty="0" err="1"/>
              <a:t>、</a:t>
            </a:r>
            <a:r>
              <a:rPr lang="ja-JP" altLang="en-US" dirty="0"/>
              <a:t>これは世界平均の約</a:t>
            </a:r>
            <a:r>
              <a:rPr lang="en-US" altLang="ja-JP" dirty="0"/>
              <a:t>8,400 m3 </a:t>
            </a:r>
            <a:r>
              <a:rPr lang="ja-JP" altLang="en-US" dirty="0"/>
              <a:t>の</a:t>
            </a:r>
            <a:r>
              <a:rPr lang="en-US" altLang="ja-JP" dirty="0"/>
              <a:t>1/5</a:t>
            </a:r>
            <a:r>
              <a:rPr lang="ja-JP" altLang="en-US" dirty="0"/>
              <a:t>程度。中でも、中国北部の華北地域（北京市、天津市、河北省、山西省、内モンゴル自治区）では約</a:t>
            </a:r>
            <a:r>
              <a:rPr lang="en-US" altLang="ja-JP" dirty="0"/>
              <a:t>400 m3 </a:t>
            </a:r>
            <a:r>
              <a:rPr lang="ja-JP" altLang="en-US" dirty="0"/>
              <a:t>と世界平均の５％程度。</a:t>
            </a:r>
          </a:p>
          <a:p>
            <a:r>
              <a:rPr lang="ja-JP" altLang="en-US" dirty="0"/>
              <a:t>　中国は南部に水が豊富で、北部は水が不足。南水北調は、流域間における水資源の配分を最適化することによって北部の深刻な水不足を緩和し、経済発展の促進、水資源の枯渇による河川環境悪化の改善等を促進する計画として、現在進められている。</a:t>
            </a:r>
          </a:p>
          <a:p>
            <a:r>
              <a:rPr lang="ja-JP" altLang="en-US" dirty="0"/>
              <a:t>　南水北調は、長江上流から取水し黄河上流に分水する西ルート、長江中流の支流から取</a:t>
            </a:r>
          </a:p>
          <a:p>
            <a:r>
              <a:rPr lang="ja-JP" altLang="en-US" dirty="0"/>
              <a:t>水し北京市、天津市に送水する中ルート、長江下流から取水し河北省、山東省などに送水</a:t>
            </a:r>
          </a:p>
          <a:p>
            <a:r>
              <a:rPr lang="ja-JP" altLang="en-US" dirty="0"/>
              <a:t>する東ルートの３ルートから構成。 水質は必ずしもよくない。</a:t>
            </a:r>
          </a:p>
        </p:txBody>
      </p:sp>
      <p:sp>
        <p:nvSpPr>
          <p:cNvPr id="9" name="正方形/長方形 8"/>
          <p:cNvSpPr/>
          <p:nvPr/>
        </p:nvSpPr>
        <p:spPr>
          <a:xfrm>
            <a:off x="5572132" y="428604"/>
            <a:ext cx="3143272" cy="2428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西ルート：建設検討中</a:t>
            </a:r>
            <a:endParaRPr lang="en-US" altLang="ja-JP" dirty="0">
              <a:solidFill>
                <a:schemeClr val="tx1"/>
              </a:solidFill>
            </a:endParaRPr>
          </a:p>
          <a:p>
            <a:r>
              <a:rPr lang="ja-JP" altLang="en-US" dirty="0">
                <a:solidFill>
                  <a:schemeClr val="tx1"/>
                </a:solidFill>
              </a:rPr>
              <a:t>　最大導水量、約</a:t>
            </a:r>
            <a:r>
              <a:rPr lang="en-US" altLang="ja-JP" dirty="0">
                <a:solidFill>
                  <a:schemeClr val="tx1"/>
                </a:solidFill>
              </a:rPr>
              <a:t>200</a:t>
            </a:r>
            <a:r>
              <a:rPr lang="ja-JP" altLang="en-US" dirty="0">
                <a:solidFill>
                  <a:schemeClr val="tx1"/>
                </a:solidFill>
              </a:rPr>
              <a:t>億</a:t>
            </a:r>
            <a:r>
              <a:rPr lang="en-US" altLang="ja-JP" dirty="0">
                <a:solidFill>
                  <a:schemeClr val="tx1"/>
                </a:solidFill>
              </a:rPr>
              <a:t>m^3</a:t>
            </a:r>
            <a:r>
              <a:rPr lang="ja-JP" altLang="en-US" dirty="0">
                <a:solidFill>
                  <a:schemeClr val="tx1"/>
                </a:solidFill>
              </a:rPr>
              <a:t>　　　　</a:t>
            </a:r>
            <a:endParaRPr lang="en-US" altLang="ja-JP" dirty="0">
              <a:solidFill>
                <a:schemeClr val="tx1"/>
              </a:solidFill>
            </a:endParaRPr>
          </a:p>
          <a:p>
            <a:endParaRPr kumimoji="1" lang="en-US" altLang="ja-JP" dirty="0">
              <a:solidFill>
                <a:schemeClr val="tx1"/>
              </a:solidFill>
            </a:endParaRPr>
          </a:p>
          <a:p>
            <a:r>
              <a:rPr lang="ja-JP" altLang="en-US" dirty="0">
                <a:solidFill>
                  <a:schemeClr val="tx1"/>
                </a:solidFill>
              </a:rPr>
              <a:t>中央ルート</a:t>
            </a:r>
            <a:r>
              <a:rPr lang="en-US" altLang="ja-JP" dirty="0">
                <a:solidFill>
                  <a:schemeClr val="tx1"/>
                </a:solidFill>
              </a:rPr>
              <a:t>:2002</a:t>
            </a:r>
            <a:r>
              <a:rPr lang="ja-JP" altLang="en-US" dirty="0">
                <a:solidFill>
                  <a:schemeClr val="tx1"/>
                </a:solidFill>
              </a:rPr>
              <a:t>年着工</a:t>
            </a:r>
            <a:endParaRPr lang="en-US" altLang="ja-JP" dirty="0">
              <a:solidFill>
                <a:schemeClr val="tx1"/>
              </a:solidFill>
            </a:endParaRPr>
          </a:p>
          <a:p>
            <a:r>
              <a:rPr lang="ja-JP" altLang="en-US" dirty="0">
                <a:solidFill>
                  <a:schemeClr val="tx1"/>
                </a:solidFill>
              </a:rPr>
              <a:t>　最大導水量、約</a:t>
            </a:r>
            <a:r>
              <a:rPr lang="en-US" altLang="ja-JP" dirty="0">
                <a:solidFill>
                  <a:schemeClr val="tx1"/>
                </a:solidFill>
              </a:rPr>
              <a:t>140</a:t>
            </a:r>
            <a:r>
              <a:rPr lang="ja-JP" altLang="en-US" dirty="0">
                <a:solidFill>
                  <a:schemeClr val="tx1"/>
                </a:solidFill>
              </a:rPr>
              <a:t>億</a:t>
            </a:r>
            <a:r>
              <a:rPr lang="en-US" altLang="ja-JP" dirty="0">
                <a:solidFill>
                  <a:schemeClr val="tx1"/>
                </a:solidFill>
              </a:rPr>
              <a:t>m^3</a:t>
            </a:r>
            <a:r>
              <a:rPr lang="ja-JP" altLang="en-US" dirty="0">
                <a:solidFill>
                  <a:schemeClr val="tx1"/>
                </a:solidFill>
              </a:rPr>
              <a:t>　</a:t>
            </a:r>
            <a:endParaRPr lang="en-US" altLang="ja-JP" dirty="0">
              <a:solidFill>
                <a:schemeClr val="tx1"/>
              </a:solidFill>
            </a:endParaRPr>
          </a:p>
          <a:p>
            <a:endParaRPr kumimoji="1" lang="en-US" altLang="ja-JP" dirty="0">
              <a:solidFill>
                <a:schemeClr val="tx1"/>
              </a:solidFill>
            </a:endParaRPr>
          </a:p>
          <a:p>
            <a:r>
              <a:rPr lang="ja-JP" altLang="en-US" dirty="0">
                <a:solidFill>
                  <a:schemeClr val="tx1"/>
                </a:solidFill>
              </a:rPr>
              <a:t>東ルート</a:t>
            </a:r>
            <a:r>
              <a:rPr lang="en-US" altLang="ja-JP" dirty="0">
                <a:solidFill>
                  <a:schemeClr val="tx1"/>
                </a:solidFill>
              </a:rPr>
              <a:t>:2002</a:t>
            </a:r>
            <a:r>
              <a:rPr lang="ja-JP" altLang="en-US" dirty="0">
                <a:solidFill>
                  <a:schemeClr val="tx1"/>
                </a:solidFill>
              </a:rPr>
              <a:t>年着工</a:t>
            </a:r>
            <a:endParaRPr lang="en-US" altLang="ja-JP" dirty="0">
              <a:solidFill>
                <a:schemeClr val="tx1"/>
              </a:solidFill>
            </a:endParaRPr>
          </a:p>
          <a:p>
            <a:r>
              <a:rPr kumimoji="1" lang="ja-JP" altLang="en-US" dirty="0">
                <a:solidFill>
                  <a:schemeClr val="tx1"/>
                </a:solidFill>
              </a:rPr>
              <a:t>　最大導水量、約</a:t>
            </a:r>
            <a:r>
              <a:rPr kumimoji="1" lang="en-US" altLang="ja-JP" dirty="0">
                <a:solidFill>
                  <a:schemeClr val="tx1"/>
                </a:solidFill>
              </a:rPr>
              <a:t>150</a:t>
            </a:r>
            <a:r>
              <a:rPr kumimoji="1" lang="ja-JP" altLang="en-US" dirty="0">
                <a:solidFill>
                  <a:schemeClr val="tx1"/>
                </a:solidFill>
              </a:rPr>
              <a:t>億</a:t>
            </a:r>
            <a:r>
              <a:rPr kumimoji="1" lang="en-US" altLang="ja-JP" dirty="0">
                <a:solidFill>
                  <a:schemeClr val="tx1"/>
                </a:solidFill>
              </a:rPr>
              <a:t>m^3</a:t>
            </a:r>
          </a:p>
          <a:p>
            <a:endParaRPr kumimoji="1" lang="ja-JP"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7158" y="214290"/>
          <a:ext cx="8572561" cy="5572162"/>
        </p:xfrm>
        <a:graphic>
          <a:graphicData uri="http://schemas.openxmlformats.org/drawingml/2006/table">
            <a:tbl>
              <a:tblPr/>
              <a:tblGrid>
                <a:gridCol w="1261972">
                  <a:extLst>
                    <a:ext uri="{9D8B030D-6E8A-4147-A177-3AD203B41FA5}">
                      <a16:colId xmlns="" xmlns:a16="http://schemas.microsoft.com/office/drawing/2014/main" val="20000"/>
                    </a:ext>
                  </a:extLst>
                </a:gridCol>
                <a:gridCol w="2436863">
                  <a:extLst>
                    <a:ext uri="{9D8B030D-6E8A-4147-A177-3AD203B41FA5}">
                      <a16:colId xmlns="" xmlns:a16="http://schemas.microsoft.com/office/drawing/2014/main" val="20001"/>
                    </a:ext>
                  </a:extLst>
                </a:gridCol>
                <a:gridCol w="2436863">
                  <a:extLst>
                    <a:ext uri="{9D8B030D-6E8A-4147-A177-3AD203B41FA5}">
                      <a16:colId xmlns="" xmlns:a16="http://schemas.microsoft.com/office/drawing/2014/main" val="20002"/>
                    </a:ext>
                  </a:extLst>
                </a:gridCol>
                <a:gridCol w="2436863">
                  <a:extLst>
                    <a:ext uri="{9D8B030D-6E8A-4147-A177-3AD203B41FA5}">
                      <a16:colId xmlns="" xmlns:a16="http://schemas.microsoft.com/office/drawing/2014/main" val="20003"/>
                    </a:ext>
                  </a:extLst>
                </a:gridCol>
              </a:tblGrid>
              <a:tr h="559257">
                <a:tc gridSpan="3">
                  <a:txBody>
                    <a:bodyPr/>
                    <a:lstStyle/>
                    <a:p>
                      <a:pPr algn="l" fontAlgn="ctr"/>
                      <a:r>
                        <a:rPr lang="ja-JP" altLang="en-US" sz="2400" b="0" i="0" u="none" strike="noStrike" dirty="0">
                          <a:solidFill>
                            <a:srgbClr val="000000"/>
                          </a:solidFill>
                          <a:latin typeface="ＭＳ Ｐゴシック"/>
                        </a:rPr>
                        <a:t>年代別における黄河の海への流入量</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2400" b="0" i="0" u="none" strike="noStrike">
                        <a:solidFill>
                          <a:srgbClr val="000000"/>
                        </a:solidFill>
                        <a:latin typeface="ＭＳ Ｐゴシック"/>
                      </a:endParaRP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98106">
                <a:tc>
                  <a:txBody>
                    <a:bodyPr/>
                    <a:lstStyle/>
                    <a:p>
                      <a:pPr algn="ctr" fontAlgn="ctr"/>
                      <a:r>
                        <a:rPr lang="ja-JP" altLang="en-US" sz="2400" b="0" i="0" u="none" strike="noStrike" dirty="0">
                          <a:solidFill>
                            <a:srgbClr val="000000"/>
                          </a:solidFill>
                          <a:latin typeface="ＭＳ Ｐゴシック"/>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400" b="0" i="0" u="none" strike="noStrike" dirty="0">
                          <a:solidFill>
                            <a:srgbClr val="000000"/>
                          </a:solidFill>
                          <a:latin typeface="ＭＳ Ｐゴシック"/>
                        </a:rPr>
                        <a:t>年平均流出量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400" b="0" i="0" u="none" strike="noStrike">
                          <a:solidFill>
                            <a:srgbClr val="000000"/>
                          </a:solidFill>
                          <a:latin typeface="ＭＳ Ｐゴシック"/>
                        </a:rPr>
                        <a:t>年平均海への流入量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2400" b="0" i="0" u="none" strike="noStrike">
                          <a:solidFill>
                            <a:srgbClr val="000000"/>
                          </a:solidFill>
                          <a:latin typeface="ＭＳ Ｐゴシック"/>
                        </a:rPr>
                        <a:t>海への水量の流出量に占める割合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559257">
                <a:tc>
                  <a:txBody>
                    <a:bodyPr/>
                    <a:lstStyle/>
                    <a:p>
                      <a:pPr algn="ctr" fontAlgn="ctr"/>
                      <a:r>
                        <a:rPr lang="ja-JP" altLang="en-US" sz="2400" b="0" i="0" u="none" strike="noStrike" dirty="0">
                          <a:solidFill>
                            <a:srgbClr val="000000"/>
                          </a:solidFill>
                          <a:latin typeface="ＭＳ Ｐゴシック"/>
                        </a:rPr>
                        <a:t>年</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a:t>
                      </a:r>
                      <a:r>
                        <a:rPr lang="ja-JP" altLang="en-US" sz="2400" b="0" i="0" u="none" strike="noStrike" dirty="0">
                          <a:solidFill>
                            <a:srgbClr val="000000"/>
                          </a:solidFill>
                          <a:latin typeface="ＭＳ Ｐゴシック"/>
                        </a:rPr>
                        <a:t>億</a:t>
                      </a:r>
                      <a:r>
                        <a:rPr lang="en-GB" sz="2400" b="0" i="0" u="none" strike="noStrike" dirty="0">
                          <a:solidFill>
                            <a:srgbClr val="000000"/>
                          </a:solidFill>
                          <a:latin typeface="ＭＳ Ｐゴシック"/>
                        </a:rPr>
                        <a:t>m^3)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a:t>
                      </a:r>
                      <a:r>
                        <a:rPr lang="ja-JP" altLang="en-US" sz="2400" b="0" i="0" u="none" strike="noStrike">
                          <a:solidFill>
                            <a:srgbClr val="000000"/>
                          </a:solidFill>
                          <a:latin typeface="ＭＳ Ｐゴシック"/>
                        </a:rPr>
                        <a:t>億</a:t>
                      </a:r>
                      <a:r>
                        <a:rPr lang="en-GB" sz="2400" b="0" i="0" u="none" strike="noStrike">
                          <a:solidFill>
                            <a:srgbClr val="000000"/>
                          </a:solidFill>
                          <a:latin typeface="ＭＳ Ｐゴシック"/>
                        </a:rPr>
                        <a:t>m^3)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59257">
                <a:tc>
                  <a:txBody>
                    <a:bodyPr/>
                    <a:lstStyle/>
                    <a:p>
                      <a:pPr algn="ctr" fontAlgn="ctr"/>
                      <a:r>
                        <a:rPr lang="en-US" altLang="ja-JP" sz="2400" b="0" i="0" u="none" strike="noStrike" dirty="0">
                          <a:solidFill>
                            <a:srgbClr val="000000"/>
                          </a:solidFill>
                          <a:latin typeface="ＭＳ Ｐゴシック"/>
                        </a:rPr>
                        <a:t>1950-'59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611.6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480.5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78.6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59257">
                <a:tc>
                  <a:txBody>
                    <a:bodyPr/>
                    <a:lstStyle/>
                    <a:p>
                      <a:pPr algn="ctr" fontAlgn="ctr"/>
                      <a:r>
                        <a:rPr lang="en-US" altLang="ja-JP" sz="2400" b="0" i="0" u="none" strike="noStrike" dirty="0">
                          <a:solidFill>
                            <a:srgbClr val="000000"/>
                          </a:solidFill>
                          <a:latin typeface="ＭＳ Ｐゴシック"/>
                        </a:rPr>
                        <a:t>1960-'69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679.1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501.1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73.8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59257">
                <a:tc>
                  <a:txBody>
                    <a:bodyPr/>
                    <a:lstStyle/>
                    <a:p>
                      <a:pPr algn="ctr" fontAlgn="ctr"/>
                      <a:r>
                        <a:rPr lang="en-US" altLang="ja-JP" sz="2400" b="0" i="0" u="none" strike="noStrike" dirty="0">
                          <a:solidFill>
                            <a:srgbClr val="000000"/>
                          </a:solidFill>
                          <a:latin typeface="ＭＳ Ｐゴシック"/>
                        </a:rPr>
                        <a:t>1970-'79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559.0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311.0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55.6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59257">
                <a:tc>
                  <a:txBody>
                    <a:bodyPr/>
                    <a:lstStyle/>
                    <a:p>
                      <a:pPr algn="ctr" fontAlgn="ctr"/>
                      <a:r>
                        <a:rPr lang="en-US" altLang="ja-JP" sz="2400" b="0" i="0" u="none" strike="noStrike" dirty="0">
                          <a:solidFill>
                            <a:srgbClr val="000000"/>
                          </a:solidFill>
                          <a:latin typeface="ＭＳ Ｐゴシック"/>
                        </a:rPr>
                        <a:t>1980-'89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598.1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285.8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47.8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59257">
                <a:tc>
                  <a:txBody>
                    <a:bodyPr/>
                    <a:lstStyle/>
                    <a:p>
                      <a:pPr algn="ctr" fontAlgn="ctr"/>
                      <a:r>
                        <a:rPr lang="en-US" altLang="ja-JP" sz="2400" b="0" i="0" u="none" strike="noStrike" dirty="0">
                          <a:solidFill>
                            <a:srgbClr val="000000"/>
                          </a:solidFill>
                          <a:latin typeface="ＭＳ Ｐゴシック"/>
                        </a:rPr>
                        <a:t>1990-'99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437.1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140.8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latin typeface="ＭＳ Ｐゴシック"/>
                        </a:rPr>
                        <a:t>32.2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59257">
                <a:tc>
                  <a:txBody>
                    <a:bodyPr/>
                    <a:lstStyle/>
                    <a:p>
                      <a:pPr algn="ctr" fontAlgn="ctr"/>
                      <a:r>
                        <a:rPr lang="en-US" altLang="ja-JP" sz="2400" b="0" i="0" u="none" strike="noStrike" dirty="0">
                          <a:solidFill>
                            <a:srgbClr val="000000"/>
                          </a:solidFill>
                          <a:latin typeface="ＭＳ Ｐゴシック"/>
                        </a:rPr>
                        <a:t>2000-'02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288.4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latin typeface="ＭＳ Ｐゴシック"/>
                        </a:rPr>
                        <a:t>15.8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64</a:t>
            </a:fld>
            <a:endParaRPr kumimoji="1" lang="ja-JP" altLang="en-US"/>
          </a:p>
        </p:txBody>
      </p:sp>
      <p:sp>
        <p:nvSpPr>
          <p:cNvPr id="6" name="正方形/長方形 5"/>
          <p:cNvSpPr/>
          <p:nvPr/>
        </p:nvSpPr>
        <p:spPr>
          <a:xfrm>
            <a:off x="4929190" y="6286520"/>
            <a:ext cx="3345788" cy="369332"/>
          </a:xfrm>
          <a:prstGeom prst="rect">
            <a:avLst/>
          </a:prstGeom>
        </p:spPr>
        <p:txBody>
          <a:bodyPr wrap="none">
            <a:spAutoFit/>
          </a:bodyPr>
          <a:lstStyle/>
          <a:p>
            <a:pPr fontAlgn="ctr"/>
            <a:r>
              <a:rPr lang="ja-JP" altLang="en-US" dirty="0">
                <a:solidFill>
                  <a:srgbClr val="000000"/>
                </a:solidFill>
                <a:latin typeface="ＭＳ Ｐゴシック"/>
              </a:rPr>
              <a:t>出典：生命体「黄河」の再生</a:t>
            </a:r>
            <a:r>
              <a:rPr lang="en-US" altLang="ja-JP" dirty="0">
                <a:solidFill>
                  <a:srgbClr val="000000"/>
                </a:solidFill>
                <a:latin typeface="ＭＳ Ｐゴシック"/>
              </a:rPr>
              <a:t>,p148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000099" y="-2"/>
          <a:ext cx="6429421" cy="6858008"/>
        </p:xfrm>
        <a:graphic>
          <a:graphicData uri="http://schemas.openxmlformats.org/drawingml/2006/table">
            <a:tbl>
              <a:tblPr/>
              <a:tblGrid>
                <a:gridCol w="918487">
                  <a:extLst>
                    <a:ext uri="{9D8B030D-6E8A-4147-A177-3AD203B41FA5}">
                      <a16:colId xmlns="" xmlns:a16="http://schemas.microsoft.com/office/drawing/2014/main" val="20000"/>
                    </a:ext>
                  </a:extLst>
                </a:gridCol>
                <a:gridCol w="918489">
                  <a:extLst>
                    <a:ext uri="{9D8B030D-6E8A-4147-A177-3AD203B41FA5}">
                      <a16:colId xmlns="" xmlns:a16="http://schemas.microsoft.com/office/drawing/2014/main" val="20001"/>
                    </a:ext>
                  </a:extLst>
                </a:gridCol>
                <a:gridCol w="918489">
                  <a:extLst>
                    <a:ext uri="{9D8B030D-6E8A-4147-A177-3AD203B41FA5}">
                      <a16:colId xmlns="" xmlns:a16="http://schemas.microsoft.com/office/drawing/2014/main" val="20002"/>
                    </a:ext>
                  </a:extLst>
                </a:gridCol>
                <a:gridCol w="918489">
                  <a:extLst>
                    <a:ext uri="{9D8B030D-6E8A-4147-A177-3AD203B41FA5}">
                      <a16:colId xmlns="" xmlns:a16="http://schemas.microsoft.com/office/drawing/2014/main" val="20003"/>
                    </a:ext>
                  </a:extLst>
                </a:gridCol>
                <a:gridCol w="918489">
                  <a:extLst>
                    <a:ext uri="{9D8B030D-6E8A-4147-A177-3AD203B41FA5}">
                      <a16:colId xmlns="" xmlns:a16="http://schemas.microsoft.com/office/drawing/2014/main" val="20004"/>
                    </a:ext>
                  </a:extLst>
                </a:gridCol>
                <a:gridCol w="918489">
                  <a:extLst>
                    <a:ext uri="{9D8B030D-6E8A-4147-A177-3AD203B41FA5}">
                      <a16:colId xmlns="" xmlns:a16="http://schemas.microsoft.com/office/drawing/2014/main" val="20005"/>
                    </a:ext>
                  </a:extLst>
                </a:gridCol>
                <a:gridCol w="918489">
                  <a:extLst>
                    <a:ext uri="{9D8B030D-6E8A-4147-A177-3AD203B41FA5}">
                      <a16:colId xmlns="" xmlns:a16="http://schemas.microsoft.com/office/drawing/2014/main" val="20006"/>
                    </a:ext>
                  </a:extLst>
                </a:gridCol>
              </a:tblGrid>
              <a:tr h="264958">
                <a:tc gridSpan="7">
                  <a:txBody>
                    <a:bodyPr/>
                    <a:lstStyle/>
                    <a:p>
                      <a:pPr algn="l" fontAlgn="ctr"/>
                      <a:r>
                        <a:rPr lang="ja-JP" altLang="en-US" sz="1600" b="0" i="0" u="none" strike="noStrike" dirty="0">
                          <a:solidFill>
                            <a:srgbClr val="000000"/>
                          </a:solidFill>
                          <a:latin typeface="ＭＳ Ｐゴシック"/>
                        </a:rPr>
                        <a:t>黄河下流利津観測所における断流日数</a:t>
                      </a:r>
                    </a:p>
                  </a:txBody>
                  <a:tcPr marL="5727" marR="5727" marT="5727"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499016">
                <a:tc>
                  <a:txBody>
                    <a:bodyPr/>
                    <a:lstStyle/>
                    <a:p>
                      <a:pPr algn="l" fontAlgn="ctr"/>
                      <a:r>
                        <a:rPr lang="ja-JP" altLang="en-US" sz="1600" b="0" i="0" u="none" strike="noStrike" dirty="0">
                          <a:solidFill>
                            <a:srgbClr val="000000"/>
                          </a:solidFill>
                          <a:latin typeface="ＭＳ Ｐゴシック"/>
                        </a:rPr>
                        <a:t>　</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600" b="0" i="0" u="none" strike="noStrike" dirty="0">
                          <a:solidFill>
                            <a:srgbClr val="000000"/>
                          </a:solidFill>
                          <a:latin typeface="ＭＳ Ｐゴシック"/>
                        </a:rPr>
                        <a:t>断流時間　</a:t>
                      </a:r>
                      <a:r>
                        <a:rPr lang="en-US" altLang="ja-JP" sz="1600" b="0" i="0" u="none" strike="noStrike" dirty="0">
                          <a:solidFill>
                            <a:srgbClr val="000000"/>
                          </a:solidFill>
                          <a:latin typeface="ＭＳ Ｐゴシック"/>
                        </a:rPr>
                        <a:t>(</a:t>
                      </a:r>
                      <a:r>
                        <a:rPr lang="ja-JP" altLang="en-US" sz="1600" b="0" i="0" u="none" strike="noStrike" dirty="0">
                          <a:solidFill>
                            <a:srgbClr val="000000"/>
                          </a:solidFill>
                          <a:latin typeface="ＭＳ Ｐゴシック"/>
                        </a:rPr>
                        <a:t>月・日</a:t>
                      </a:r>
                      <a:r>
                        <a:rPr lang="en-US" altLang="ja-JP" sz="1600" b="0" i="0" u="none" strike="noStrike" dirty="0">
                          <a:solidFill>
                            <a:srgbClr val="000000"/>
                          </a:solidFill>
                          <a:latin typeface="ＭＳ Ｐゴシック"/>
                        </a:rPr>
                        <a:t>)</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600" b="0" i="0" u="none" strike="noStrike">
                          <a:solidFill>
                            <a:srgbClr val="000000"/>
                          </a:solidFill>
                          <a:latin typeface="ＭＳ Ｐゴシック"/>
                        </a:rPr>
                        <a:t>断流回数</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ctr"/>
                      <a:r>
                        <a:rPr lang="zh-CN" altLang="en-US" sz="1600" b="0" i="0" u="none" strike="noStrike" dirty="0">
                          <a:solidFill>
                            <a:srgbClr val="000000"/>
                          </a:solidFill>
                          <a:latin typeface="ＭＳ ゴシック" pitchFamily="49" charset="-128"/>
                          <a:ea typeface="ＭＳ ゴシック" pitchFamily="49" charset="-128"/>
                        </a:rPr>
                        <a:t>断流日数（日）</a:t>
                      </a:r>
                    </a:p>
                  </a:txBody>
                  <a:tcPr marL="5727" marR="5727" marT="572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600" b="0" i="0" u="none" strike="noStrike">
                          <a:solidFill>
                            <a:srgbClr val="000000"/>
                          </a:solidFill>
                          <a:latin typeface="ＭＳ Ｐゴシック"/>
                        </a:rPr>
                        <a:t>　</a:t>
                      </a:r>
                    </a:p>
                  </a:txBody>
                  <a:tcPr marL="5727" marR="5727" marT="572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4958">
                <a:tc>
                  <a:txBody>
                    <a:bodyPr/>
                    <a:lstStyle/>
                    <a:p>
                      <a:pPr algn="l" fontAlgn="ctr"/>
                      <a:r>
                        <a:rPr lang="ja-JP" altLang="en-US" sz="1600" b="0" i="0" u="none" strike="noStrike" dirty="0">
                          <a:solidFill>
                            <a:srgbClr val="000000"/>
                          </a:solidFill>
                          <a:latin typeface="ＭＳ Ｐゴシック"/>
                        </a:rPr>
                        <a:t>年</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latin typeface="ＭＳ Ｐゴシック"/>
                        </a:rPr>
                        <a:t>最早</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latin typeface="ＭＳ Ｐゴシック"/>
                        </a:rPr>
                        <a:t>最遅</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latin typeface="ＭＳ Ｐゴシック"/>
                        </a:rPr>
                        <a:t>　</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latin typeface="ＭＳ Ｐゴシック"/>
                        </a:rPr>
                        <a:t>一日中</a:t>
                      </a:r>
                    </a:p>
                  </a:txBody>
                  <a:tcPr marL="5727" marR="5727" marT="572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latin typeface="ＭＳ Ｐゴシック"/>
                        </a:rPr>
                        <a:t>間欠性</a:t>
                      </a:r>
                    </a:p>
                  </a:txBody>
                  <a:tcPr marL="5727" marR="5727" marT="57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latin typeface="ＭＳ Ｐゴシック"/>
                        </a:rPr>
                        <a:t>計</a:t>
                      </a:r>
                    </a:p>
                  </a:txBody>
                  <a:tcPr marL="5727" marR="5727" marT="572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64958">
                <a:tc>
                  <a:txBody>
                    <a:bodyPr/>
                    <a:lstStyle/>
                    <a:p>
                      <a:pPr algn="ctr" fontAlgn="ctr"/>
                      <a:r>
                        <a:rPr lang="en-US" altLang="ja-JP" sz="1600" b="0" i="0" u="none" strike="noStrike" dirty="0">
                          <a:solidFill>
                            <a:srgbClr val="000000"/>
                          </a:solidFill>
                          <a:latin typeface="ＭＳ Ｐゴシック"/>
                        </a:rPr>
                        <a:t>1972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4.23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6.29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64958">
                <a:tc>
                  <a:txBody>
                    <a:bodyPr/>
                    <a:lstStyle/>
                    <a:p>
                      <a:pPr algn="ctr" fontAlgn="ctr"/>
                      <a:r>
                        <a:rPr lang="en-US" altLang="ja-JP" sz="1600" b="0" i="0" u="none" strike="noStrike" dirty="0">
                          <a:solidFill>
                            <a:srgbClr val="000000"/>
                          </a:solidFill>
                          <a:latin typeface="ＭＳ Ｐゴシック"/>
                        </a:rPr>
                        <a:t>1974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5.14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7.11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64958">
                <a:tc>
                  <a:txBody>
                    <a:bodyPr/>
                    <a:lstStyle/>
                    <a:p>
                      <a:pPr algn="ctr" fontAlgn="ctr"/>
                      <a:r>
                        <a:rPr lang="en-US" altLang="ja-JP" sz="1600" b="0" i="0" u="none" strike="noStrike" dirty="0">
                          <a:solidFill>
                            <a:srgbClr val="000000"/>
                          </a:solidFill>
                          <a:latin typeface="ＭＳ Ｐゴシック"/>
                        </a:rPr>
                        <a:t>1975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5.31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6.27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64958">
                <a:tc>
                  <a:txBody>
                    <a:bodyPr/>
                    <a:lstStyle/>
                    <a:p>
                      <a:pPr algn="ctr" fontAlgn="ctr"/>
                      <a:r>
                        <a:rPr lang="en-US" altLang="ja-JP" sz="1600" b="0" i="0" u="none" strike="noStrike" dirty="0">
                          <a:solidFill>
                            <a:srgbClr val="000000"/>
                          </a:solidFill>
                          <a:latin typeface="ＭＳ Ｐゴシック"/>
                        </a:rPr>
                        <a:t>1976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5.18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5.25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64958">
                <a:tc>
                  <a:txBody>
                    <a:bodyPr/>
                    <a:lstStyle/>
                    <a:p>
                      <a:pPr algn="ctr" fontAlgn="ctr"/>
                      <a:r>
                        <a:rPr lang="en-US" altLang="ja-JP" sz="1600" b="0" i="0" u="none" strike="noStrike" dirty="0">
                          <a:solidFill>
                            <a:srgbClr val="000000"/>
                          </a:solidFill>
                          <a:latin typeface="ＭＳ Ｐゴシック"/>
                        </a:rPr>
                        <a:t>1979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5.27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64958">
                <a:tc>
                  <a:txBody>
                    <a:bodyPr/>
                    <a:lstStyle/>
                    <a:p>
                      <a:pPr algn="ctr" fontAlgn="ctr"/>
                      <a:r>
                        <a:rPr lang="en-US" altLang="ja-JP" sz="1600" b="0" i="0" u="none" strike="noStrike" dirty="0">
                          <a:solidFill>
                            <a:srgbClr val="000000"/>
                          </a:solidFill>
                          <a:latin typeface="ＭＳ Ｐゴシック"/>
                        </a:rPr>
                        <a:t>1980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5.14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8.24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64958">
                <a:tc>
                  <a:txBody>
                    <a:bodyPr/>
                    <a:lstStyle/>
                    <a:p>
                      <a:pPr algn="ctr" fontAlgn="ctr"/>
                      <a:r>
                        <a:rPr lang="en-US" altLang="ja-JP" sz="1600" b="0" i="0" u="none" strike="noStrike" dirty="0">
                          <a:solidFill>
                            <a:srgbClr val="000000"/>
                          </a:solidFill>
                          <a:latin typeface="ＭＳ Ｐゴシック"/>
                        </a:rPr>
                        <a:t>1981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5.17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6.29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64958">
                <a:tc>
                  <a:txBody>
                    <a:bodyPr/>
                    <a:lstStyle/>
                    <a:p>
                      <a:pPr algn="ctr" fontAlgn="ctr"/>
                      <a:r>
                        <a:rPr lang="en-US" altLang="ja-JP" sz="1600" b="0" i="0" u="none" strike="noStrike" dirty="0">
                          <a:solidFill>
                            <a:srgbClr val="000000"/>
                          </a:solidFill>
                          <a:latin typeface="ＭＳ Ｐゴシック"/>
                        </a:rPr>
                        <a:t>1982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6.17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64958">
                <a:tc>
                  <a:txBody>
                    <a:bodyPr/>
                    <a:lstStyle/>
                    <a:p>
                      <a:pPr algn="ctr" fontAlgn="ctr"/>
                      <a:r>
                        <a:rPr lang="en-US" altLang="ja-JP" sz="1600" b="0" i="0" u="none" strike="noStrike" dirty="0">
                          <a:solidFill>
                            <a:srgbClr val="000000"/>
                          </a:solidFill>
                          <a:latin typeface="ＭＳ Ｐゴシック"/>
                        </a:rPr>
                        <a:t>1983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6.26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6.30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64958">
                <a:tc>
                  <a:txBody>
                    <a:bodyPr/>
                    <a:lstStyle/>
                    <a:p>
                      <a:pPr algn="ctr" fontAlgn="ctr"/>
                      <a:r>
                        <a:rPr lang="en-US" altLang="ja-JP" sz="1600" b="0" i="0" u="none" strike="noStrike" dirty="0">
                          <a:solidFill>
                            <a:srgbClr val="000000"/>
                          </a:solidFill>
                          <a:latin typeface="ＭＳ Ｐゴシック"/>
                        </a:rPr>
                        <a:t>1987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10.17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64958">
                <a:tc>
                  <a:txBody>
                    <a:bodyPr/>
                    <a:lstStyle/>
                    <a:p>
                      <a:pPr algn="ctr" fontAlgn="ctr"/>
                      <a:r>
                        <a:rPr lang="en-US" altLang="ja-JP" sz="1600" b="0" i="0" u="none" strike="noStrike" dirty="0">
                          <a:solidFill>
                            <a:srgbClr val="000000"/>
                          </a:solidFill>
                          <a:latin typeface="ＭＳ Ｐゴシック"/>
                        </a:rPr>
                        <a:t>1988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6.27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64958">
                <a:tc>
                  <a:txBody>
                    <a:bodyPr/>
                    <a:lstStyle/>
                    <a:p>
                      <a:pPr algn="ctr" fontAlgn="ctr"/>
                      <a:r>
                        <a:rPr lang="en-US" altLang="ja-JP" sz="1600" b="0" i="0" u="none" strike="noStrike" dirty="0">
                          <a:solidFill>
                            <a:srgbClr val="000000"/>
                          </a:solidFill>
                          <a:latin typeface="ＭＳ Ｐゴシック"/>
                        </a:rPr>
                        <a:t>1989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7.14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64958">
                <a:tc>
                  <a:txBody>
                    <a:bodyPr/>
                    <a:lstStyle/>
                    <a:p>
                      <a:pPr algn="ctr" fontAlgn="ctr"/>
                      <a:r>
                        <a:rPr lang="en-US" altLang="ja-JP" sz="1600" b="0" i="0" u="none" strike="noStrike" dirty="0">
                          <a:solidFill>
                            <a:srgbClr val="000000"/>
                          </a:solidFill>
                          <a:latin typeface="ＭＳ Ｐゴシック"/>
                        </a:rPr>
                        <a:t>1991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5.15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64958">
                <a:tc>
                  <a:txBody>
                    <a:bodyPr/>
                    <a:lstStyle/>
                    <a:p>
                      <a:pPr algn="ctr" fontAlgn="ctr"/>
                      <a:r>
                        <a:rPr lang="en-US" altLang="ja-JP" sz="1600" b="0" i="0" u="none" strike="noStrike" dirty="0">
                          <a:solidFill>
                            <a:srgbClr val="000000"/>
                          </a:solidFill>
                          <a:latin typeface="ＭＳ Ｐゴシック"/>
                        </a:rPr>
                        <a:t>1992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3.16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64958">
                <a:tc>
                  <a:txBody>
                    <a:bodyPr/>
                    <a:lstStyle/>
                    <a:p>
                      <a:pPr algn="ctr" fontAlgn="ctr"/>
                      <a:r>
                        <a:rPr lang="en-US" altLang="ja-JP" sz="1600" b="0" i="0" u="none" strike="noStrike">
                          <a:solidFill>
                            <a:srgbClr val="000000"/>
                          </a:solidFill>
                          <a:latin typeface="ＭＳ Ｐゴシック"/>
                        </a:rPr>
                        <a:t>1993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2.13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10.12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60</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64958">
                <a:tc>
                  <a:txBody>
                    <a:bodyPr/>
                    <a:lstStyle/>
                    <a:p>
                      <a:pPr algn="ctr" fontAlgn="ctr"/>
                      <a:r>
                        <a:rPr lang="en-US" altLang="ja-JP" sz="1600" b="0" i="0" u="none" strike="noStrike" dirty="0">
                          <a:solidFill>
                            <a:srgbClr val="000000"/>
                          </a:solidFill>
                          <a:latin typeface="ＭＳ Ｐゴシック"/>
                        </a:rPr>
                        <a:t>1994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10.16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64958">
                <a:tc>
                  <a:txBody>
                    <a:bodyPr/>
                    <a:lstStyle/>
                    <a:p>
                      <a:pPr algn="ctr" fontAlgn="ctr"/>
                      <a:r>
                        <a:rPr lang="en-US" altLang="ja-JP" sz="1600" b="0" i="0" u="none" strike="noStrike" dirty="0">
                          <a:solidFill>
                            <a:srgbClr val="000000"/>
                          </a:solidFill>
                          <a:latin typeface="ＭＳ Ｐゴシック"/>
                        </a:rPr>
                        <a:t>1995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7.23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117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5</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64958">
                <a:tc>
                  <a:txBody>
                    <a:bodyPr/>
                    <a:lstStyle/>
                    <a:p>
                      <a:pPr algn="ctr" fontAlgn="ctr"/>
                      <a:r>
                        <a:rPr lang="en-US" altLang="ja-JP" sz="1600" b="0" i="0" u="none" strike="noStrike" dirty="0">
                          <a:solidFill>
                            <a:srgbClr val="000000"/>
                          </a:solidFill>
                          <a:latin typeface="ＭＳ Ｐゴシック"/>
                        </a:rPr>
                        <a:t>1996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2.14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12.18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136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264958">
                <a:tc>
                  <a:txBody>
                    <a:bodyPr/>
                    <a:lstStyle/>
                    <a:p>
                      <a:pPr algn="ctr" fontAlgn="ctr"/>
                      <a:r>
                        <a:rPr lang="en-US" altLang="ja-JP" sz="1600" b="0" i="0" u="none" strike="noStrike" dirty="0">
                          <a:solidFill>
                            <a:srgbClr val="000000"/>
                          </a:solidFill>
                          <a:latin typeface="ＭＳ Ｐゴシック"/>
                        </a:rPr>
                        <a:t>1997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2.7</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12.31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202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dirty="0">
                          <a:solidFill>
                            <a:srgbClr val="000000"/>
                          </a:solidFill>
                          <a:latin typeface="ＭＳ Ｐゴシック"/>
                        </a:rPr>
                        <a:t>226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264958">
                <a:tc>
                  <a:txBody>
                    <a:bodyPr/>
                    <a:lstStyle/>
                    <a:p>
                      <a:pPr algn="ctr" fontAlgn="ctr"/>
                      <a:r>
                        <a:rPr lang="en-US" altLang="ja-JP" sz="1600" b="0" i="0" u="none" strike="noStrike" dirty="0">
                          <a:solidFill>
                            <a:srgbClr val="000000"/>
                          </a:solidFill>
                          <a:latin typeface="ＭＳ Ｐゴシック"/>
                        </a:rPr>
                        <a:t>1998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12.8</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113</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142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2"/>
                  </a:ext>
                </a:extLst>
              </a:tr>
              <a:tr h="264958">
                <a:tc>
                  <a:txBody>
                    <a:bodyPr/>
                    <a:lstStyle/>
                    <a:p>
                      <a:pPr algn="ctr" fontAlgn="ctr"/>
                      <a:r>
                        <a:rPr lang="en-US" altLang="ja-JP" sz="1600" b="0" i="0" u="none" strike="noStrike" dirty="0">
                          <a:solidFill>
                            <a:srgbClr val="000000"/>
                          </a:solidFill>
                          <a:latin typeface="ＭＳ Ｐゴシック"/>
                        </a:rPr>
                        <a:t>1999</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2.6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8.11</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latin typeface="ＭＳ Ｐゴシック"/>
                        </a:rPr>
                        <a:t>4</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36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6</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42</a:t>
                      </a:r>
                    </a:p>
                  </a:txBody>
                  <a:tcPr marL="5727" marR="5727" marT="57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264958">
                <a:tc>
                  <a:txBody>
                    <a:bodyPr/>
                    <a:lstStyle/>
                    <a:p>
                      <a:pPr algn="l" fontAlgn="ctr"/>
                      <a:endParaRPr lang="ja-JP" altLang="en-US" sz="1600" b="0" i="0" u="none" strike="noStrike" dirty="0">
                        <a:solidFill>
                          <a:srgbClr val="000000"/>
                        </a:solidFill>
                        <a:latin typeface="ＭＳ Ｐゴシック"/>
                      </a:endParaRPr>
                    </a:p>
                  </a:txBody>
                  <a:tcPr marL="5727" marR="5727" marT="5727" marB="0" anchor="ctr">
                    <a:lnL>
                      <a:noFill/>
                    </a:lnL>
                    <a:lnR>
                      <a:noFill/>
                    </a:lnR>
                    <a:lnT w="6350" cap="flat" cmpd="sng" algn="ctr">
                      <a:solidFill>
                        <a:srgbClr val="000000"/>
                      </a:solidFill>
                      <a:prstDash val="solid"/>
                      <a:round/>
                      <a:headEnd type="none" w="med" len="med"/>
                      <a:tailEnd type="none" w="med" len="med"/>
                    </a:lnT>
                    <a:lnB>
                      <a:noFill/>
                    </a:lnB>
                  </a:tcPr>
                </a:tc>
                <a:tc gridSpan="4">
                  <a:txBody>
                    <a:bodyPr/>
                    <a:lstStyle/>
                    <a:p>
                      <a:pPr algn="l" fontAlgn="ctr"/>
                      <a:r>
                        <a:rPr lang="ja-JP" altLang="en-US" sz="1600" b="0" i="0" u="none" strike="noStrike" dirty="0">
                          <a:solidFill>
                            <a:srgbClr val="000000"/>
                          </a:solidFill>
                          <a:latin typeface="ＭＳ Ｐゴシック"/>
                        </a:rPr>
                        <a:t>出典：生命体「黄河」の再生　</a:t>
                      </a:r>
                      <a:r>
                        <a:rPr lang="en-US" altLang="ja-JP" sz="1600" b="0" i="0" u="none" strike="noStrike" dirty="0">
                          <a:solidFill>
                            <a:srgbClr val="000000"/>
                          </a:solidFill>
                          <a:latin typeface="ＭＳ Ｐゴシック"/>
                        </a:rPr>
                        <a:t>p150</a:t>
                      </a:r>
                    </a:p>
                  </a:txBody>
                  <a:tcPr marL="5727" marR="5727" marT="5727"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latin typeface="ＭＳ Ｐゴシック"/>
                      </a:endParaRPr>
                    </a:p>
                  </a:txBody>
                  <a:tcPr marL="5727" marR="5727" marT="57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dirty="0">
                        <a:solidFill>
                          <a:srgbClr val="000000"/>
                        </a:solidFill>
                        <a:latin typeface="ＭＳ Ｐゴシック"/>
                      </a:endParaRPr>
                    </a:p>
                  </a:txBody>
                  <a:tcPr marL="5727" marR="5727" marT="5727"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24"/>
                  </a:ext>
                </a:extLst>
              </a:tr>
            </a:tbl>
          </a:graphicData>
        </a:graphic>
      </p:graphicFrame>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65</a:t>
            </a:fld>
            <a:endParaRPr kumimoji="1" lang="ja-JP"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28596" y="642918"/>
            <a:ext cx="8229600" cy="4525963"/>
          </a:xfrm>
        </p:spPr>
        <p:txBody>
          <a:bodyPr>
            <a:normAutofit fontScale="85000" lnSpcReduction="10000"/>
          </a:bodyPr>
          <a:lstStyle/>
          <a:p>
            <a:r>
              <a:rPr kumimoji="1" lang="ja-JP" altLang="en-US" dirty="0"/>
              <a:t>黄河の流水が減った原因は長期的な降水量減少も関係しているであろうが、それも平均してみれば４０年間で１００ｍｍ程度である。（中略）</a:t>
            </a:r>
            <a:endParaRPr kumimoji="1" lang="en-US" altLang="ja-JP" dirty="0"/>
          </a:p>
          <a:p>
            <a:r>
              <a:rPr kumimoji="1" lang="ja-JP" altLang="en-US" dirty="0"/>
              <a:t>　現象黄河中流の黄土高原からの流入水がこの４０年間で１５０億</a:t>
            </a:r>
            <a:r>
              <a:rPr kumimoji="1" lang="en-US" altLang="ja-JP" dirty="0"/>
              <a:t>m^3</a:t>
            </a:r>
            <a:r>
              <a:rPr kumimoji="1" lang="ja-JP" altLang="en-US" dirty="0" err="1"/>
              <a:t>も低</a:t>
            </a:r>
            <a:r>
              <a:rPr kumimoji="1" lang="ja-JP" altLang="en-US" dirty="0"/>
              <a:t>下している。日本や世界の“森林と水量”の調査では、湿潤地だけでなく乾燥地でも、緑化すれば明らかに蒸発散量が増加するから、河川流量の低下を招くことになる。それが黄河治水にとりくまれていたかどうかは分からない。ただ、黄土高原からの膨大な土砂の混入は明らかに低下している。</a:t>
            </a:r>
            <a:endParaRPr kumimoji="1" lang="en-US" altLang="ja-JP" dirty="0"/>
          </a:p>
          <a:p>
            <a:r>
              <a:rPr kumimoji="1" lang="ja-JP" altLang="en-US" dirty="0"/>
              <a:t>（福嶌義宏、「黄河の再生第２章」より）</a:t>
            </a:r>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66</a:t>
            </a:fld>
            <a:endParaRPr kumimoji="1" lang="ja-JP" altLang="en-US"/>
          </a:p>
        </p:txBody>
      </p:sp>
      <p:sp>
        <p:nvSpPr>
          <p:cNvPr id="5" name="正方形/長方形 4"/>
          <p:cNvSpPr/>
          <p:nvPr/>
        </p:nvSpPr>
        <p:spPr>
          <a:xfrm>
            <a:off x="857224" y="5429264"/>
            <a:ext cx="7286676" cy="571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退耕還林</a:t>
            </a:r>
            <a:r>
              <a:rPr kumimoji="1" lang="en-US" altLang="ja-JP" dirty="0">
                <a:solidFill>
                  <a:schemeClr val="tx1"/>
                </a:solidFill>
              </a:rPr>
              <a:t>: 25</a:t>
            </a:r>
            <a:r>
              <a:rPr kumimoji="1" lang="ja-JP" altLang="en-US" dirty="0">
                <a:solidFill>
                  <a:schemeClr val="tx1"/>
                </a:solidFill>
              </a:rPr>
              <a:t>度以上の急傾斜地にひらかれた農地や放棄されている荒れ地に植樹して林にもどし、森林の水土保全機能を発揮させようとするもの。</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67</a:t>
            </a:fld>
            <a:endParaRPr kumimoji="1" lang="ja-JP" altLang="en-US"/>
          </a:p>
        </p:txBody>
      </p:sp>
      <p:pic>
        <p:nvPicPr>
          <p:cNvPr id="181250" name="Picture 2"/>
          <p:cNvPicPr>
            <a:picLocks noChangeAspect="1" noChangeArrowheads="1"/>
          </p:cNvPicPr>
          <p:nvPr/>
        </p:nvPicPr>
        <p:blipFill>
          <a:blip r:embed="rId2" cstate="print"/>
          <a:srcRect/>
          <a:stretch>
            <a:fillRect/>
          </a:stretch>
        </p:blipFill>
        <p:spPr bwMode="auto">
          <a:xfrm>
            <a:off x="10136" y="285728"/>
            <a:ext cx="9020051" cy="6215106"/>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68</a:t>
            </a:fld>
            <a:endParaRPr kumimoji="1" lang="ja-JP" altLang="en-US"/>
          </a:p>
        </p:txBody>
      </p:sp>
      <p:pic>
        <p:nvPicPr>
          <p:cNvPr id="5" name="il_fi" descr="http://sociorocketnews.files.wordpress.com/2011/05/paella-main.jpg"/>
          <p:cNvPicPr/>
          <p:nvPr/>
        </p:nvPicPr>
        <p:blipFill>
          <a:blip r:embed="rId2" cstate="print"/>
          <a:srcRect/>
          <a:stretch>
            <a:fillRect/>
          </a:stretch>
        </p:blipFill>
        <p:spPr bwMode="auto">
          <a:xfrm>
            <a:off x="785786" y="3643314"/>
            <a:ext cx="3071834" cy="2428892"/>
          </a:xfrm>
          <a:prstGeom prst="rect">
            <a:avLst/>
          </a:prstGeom>
          <a:noFill/>
          <a:ln w="9525">
            <a:noFill/>
            <a:miter lim="800000"/>
            <a:headEnd/>
            <a:tailEnd/>
          </a:ln>
        </p:spPr>
      </p:pic>
      <p:pic>
        <p:nvPicPr>
          <p:cNvPr id="6" name="il_fi" descr="http://yaz999.cocolog-nifty.com/blog/images/_27957.jpg"/>
          <p:cNvPicPr>
            <a:picLocks noGrp="1"/>
          </p:cNvPicPr>
          <p:nvPr>
            <p:ph idx="1"/>
          </p:nvPr>
        </p:nvPicPr>
        <p:blipFill>
          <a:blip r:embed="rId3" cstate="print"/>
          <a:srcRect/>
          <a:stretch>
            <a:fillRect/>
          </a:stretch>
        </p:blipFill>
        <p:spPr bwMode="auto">
          <a:xfrm>
            <a:off x="5072066" y="3571876"/>
            <a:ext cx="3000396" cy="2500330"/>
          </a:xfrm>
          <a:prstGeom prst="rect">
            <a:avLst/>
          </a:prstGeom>
          <a:noFill/>
          <a:ln w="9525">
            <a:noFill/>
            <a:miter lim="800000"/>
            <a:headEnd/>
            <a:tailEnd/>
          </a:ln>
        </p:spPr>
      </p:pic>
      <p:sp>
        <p:nvSpPr>
          <p:cNvPr id="407553" name="Rectangle 1"/>
          <p:cNvSpPr>
            <a:spLocks noChangeArrowheads="1"/>
          </p:cNvSpPr>
          <p:nvPr/>
        </p:nvSpPr>
        <p:spPr bwMode="auto">
          <a:xfrm>
            <a:off x="357158" y="571480"/>
            <a:ext cx="3857652"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ja-JP" altLang="en-GB" b="1" i="0" u="none" strike="noStrike" cap="none" normalizeH="0" baseline="0" dirty="0">
                <a:ln>
                  <a:noFill/>
                </a:ln>
                <a:solidFill>
                  <a:srgbClr val="000000"/>
                </a:solidFill>
                <a:effectLst/>
                <a:latin typeface="Arial" pitchFamily="34" charset="0"/>
                <a:ea typeface="ＭＳ ゴシック" pitchFamily="49" charset="-128"/>
                <a:cs typeface="Arial" pitchFamily="34" charset="0"/>
              </a:rPr>
              <a:t>パエリア</a:t>
            </a:r>
            <a:r>
              <a:rPr kumimoji="1" lang="ja-JP" altLang="en-GB" b="0" i="0" u="none" strike="noStrike" cap="none" normalizeH="0" baseline="0" dirty="0">
                <a:ln>
                  <a:noFill/>
                </a:ln>
                <a:solidFill>
                  <a:srgbClr val="222222"/>
                </a:solidFill>
                <a:effectLst/>
                <a:latin typeface="Arial" pitchFamily="34" charset="0"/>
                <a:ea typeface="ＭＳ ゴシック" pitchFamily="49" charset="-128"/>
                <a:cs typeface="Arial" pitchFamily="34" charset="0"/>
              </a:rPr>
              <a:t>（</a:t>
            </a:r>
            <a:r>
              <a:rPr kumimoji="1" lang="en-GB" altLang="ja-JP" b="0" i="0" u="none" strike="noStrike" cap="none" normalizeH="0" baseline="0" dirty="0">
                <a:ln>
                  <a:noFill/>
                </a:ln>
                <a:solidFill>
                  <a:srgbClr val="222222"/>
                </a:solidFill>
                <a:effectLst/>
                <a:latin typeface="Arial" pitchFamily="34" charset="0"/>
                <a:ea typeface="ＭＳ ゴシック" pitchFamily="49" charset="-128"/>
                <a:cs typeface="Arial" pitchFamily="34" charset="0"/>
              </a:rPr>
              <a:t>paella</a:t>
            </a:r>
            <a:r>
              <a:rPr kumimoji="1" lang="ja-JP" altLang="en-GB" b="0" i="0" u="none" strike="noStrike" cap="none" normalizeH="0" baseline="0" dirty="0">
                <a:ln>
                  <a:noFill/>
                </a:ln>
                <a:solidFill>
                  <a:srgbClr val="222222"/>
                </a:solidFill>
                <a:effectLst/>
                <a:latin typeface="Arial" pitchFamily="34" charset="0"/>
                <a:ea typeface="ＭＳ ゴシック" pitchFamily="49" charset="-128"/>
                <a:cs typeface="Arial" pitchFamily="34" charset="0"/>
              </a:rPr>
              <a:t>）：もともとは、スペイン東部のバレンシア地方の郷土料理の</a:t>
            </a:r>
            <a:r>
              <a:rPr kumimoji="1" lang="en-GB" altLang="ja-JP" b="0" i="0" u="none" strike="noStrike" cap="none" normalizeH="0" baseline="0" dirty="0">
                <a:ln>
                  <a:noFill/>
                </a:ln>
                <a:solidFill>
                  <a:srgbClr val="222222"/>
                </a:solidFill>
                <a:effectLst/>
                <a:latin typeface="Arial" pitchFamily="34" charset="0"/>
                <a:ea typeface="ＭＳ ゴシック" pitchFamily="49" charset="-128"/>
                <a:cs typeface="Arial" pitchFamily="34" charset="0"/>
              </a:rPr>
              <a:t>1</a:t>
            </a:r>
            <a:r>
              <a:rPr kumimoji="1" lang="ja-JP" altLang="en-GB" b="0" i="0" u="none" strike="noStrike" cap="none" normalizeH="0" baseline="0" dirty="0">
                <a:ln>
                  <a:noFill/>
                </a:ln>
                <a:solidFill>
                  <a:srgbClr val="222222"/>
                </a:solidFill>
                <a:effectLst/>
                <a:latin typeface="Arial" pitchFamily="34" charset="0"/>
                <a:ea typeface="ＭＳ ゴシック" pitchFamily="49" charset="-128"/>
                <a:cs typeface="Arial" pitchFamily="34" charset="0"/>
              </a:rPr>
              <a:t>つ。</a:t>
            </a:r>
            <a:r>
              <a:rPr lang="ja-JP" altLang="ja-JP" dirty="0"/>
              <a:t>バレンシア語では</a:t>
            </a:r>
            <a:r>
              <a:rPr lang="ja-JP" altLang="ja-JP" b="1" dirty="0"/>
              <a:t>パエージャ</a:t>
            </a:r>
            <a:r>
              <a:rPr lang="ja-JP" altLang="ja-JP" dirty="0"/>
              <a:t>と発音する。パエリアは、元々</a:t>
            </a:r>
            <a:r>
              <a:rPr lang="ja-JP" altLang="ja-JP" dirty="0">
                <a:hlinkClick r:id="rId4" action="ppaction://hlinkfile" tooltip="バレンシア語"/>
              </a:rPr>
              <a:t>バレンシア語</a:t>
            </a:r>
            <a:r>
              <a:rPr lang="ja-JP" altLang="ja-JP" dirty="0"/>
              <a:t>で</a:t>
            </a:r>
            <a:r>
              <a:rPr lang="ja-JP" altLang="ja-JP" dirty="0">
                <a:hlinkClick r:id="rId5" action="ppaction://hlinkfile" tooltip="フライパン"/>
              </a:rPr>
              <a:t>フライパン</a:t>
            </a:r>
            <a:r>
              <a:rPr lang="ja-JP" altLang="ja-JP" dirty="0"/>
              <a:t>を意味していた。バレンシア地方以外にこの調理器具を用いた料理法が伝わるうちに、調理器具より料理の名称としてスペイン人全体や他国民に浸透していった。</a:t>
            </a:r>
            <a:endParaRPr kumimoji="1" lang="ja-JP" altLang="en-GB"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正方形/長方形 7"/>
          <p:cNvSpPr/>
          <p:nvPr/>
        </p:nvSpPr>
        <p:spPr>
          <a:xfrm>
            <a:off x="4786314" y="571480"/>
            <a:ext cx="4000496" cy="2585323"/>
          </a:xfrm>
          <a:prstGeom prst="rect">
            <a:avLst/>
          </a:prstGeom>
        </p:spPr>
        <p:txBody>
          <a:bodyPr wrap="square">
            <a:spAutoFit/>
          </a:bodyPr>
          <a:lstStyle/>
          <a:p>
            <a:r>
              <a:rPr lang="ja-JP" altLang="ja-JP" b="1" dirty="0">
                <a:latin typeface="+mn-ea"/>
              </a:rPr>
              <a:t>リゾット</a:t>
            </a:r>
            <a:r>
              <a:rPr lang="en-GB" altLang="ja-JP" dirty="0">
                <a:latin typeface="+mn-ea"/>
              </a:rPr>
              <a:t>(Risotto):  </a:t>
            </a:r>
            <a:r>
              <a:rPr lang="ja-JP" altLang="ja-JP" dirty="0">
                <a:latin typeface="+mn-ea"/>
              </a:rPr>
              <a:t>もともと</a:t>
            </a:r>
            <a:r>
              <a:rPr lang="en-US" altLang="ja-JP" u="sng" dirty="0" err="1">
                <a:latin typeface="+mn-ea"/>
                <a:hlinkClick r:id="rId6" tooltip="イタリア"/>
              </a:rPr>
              <a:t>イタリア</a:t>
            </a:r>
            <a:r>
              <a:rPr lang="ja-JP" altLang="ja-JP" dirty="0">
                <a:latin typeface="+mn-ea"/>
              </a:rPr>
              <a:t>で食べられてきた</a:t>
            </a:r>
            <a:r>
              <a:rPr lang="en-US" altLang="ja-JP" u="sng" dirty="0">
                <a:latin typeface="+mn-ea"/>
                <a:hlinkClick r:id="rId7" tooltip="ムギ"/>
              </a:rPr>
              <a:t>麦</a:t>
            </a:r>
            <a:r>
              <a:rPr lang="ja-JP" altLang="ja-JP" dirty="0">
                <a:latin typeface="+mn-ea"/>
              </a:rPr>
              <a:t>類の料理に</a:t>
            </a:r>
            <a:r>
              <a:rPr lang="en-US" altLang="ja-JP" u="sng" dirty="0" err="1">
                <a:latin typeface="+mn-ea"/>
                <a:hlinkClick r:id="rId8" tooltip="東洋"/>
              </a:rPr>
              <a:t>東洋</a:t>
            </a:r>
            <a:r>
              <a:rPr lang="ja-JP" altLang="ja-JP" dirty="0">
                <a:latin typeface="+mn-ea"/>
              </a:rPr>
              <a:t>（中東）から伝播した</a:t>
            </a:r>
            <a:r>
              <a:rPr lang="en-US" altLang="ja-JP" u="sng" dirty="0">
                <a:latin typeface="+mn-ea"/>
                <a:hlinkClick r:id="rId9" tooltip="米"/>
              </a:rPr>
              <a:t>米</a:t>
            </a:r>
            <a:r>
              <a:rPr lang="ja-JP" altLang="ja-JP" dirty="0" err="1">
                <a:latin typeface="+mn-ea"/>
              </a:rPr>
              <a:t>が融</a:t>
            </a:r>
            <a:r>
              <a:rPr lang="ja-JP" altLang="ja-JP" dirty="0">
                <a:latin typeface="+mn-ea"/>
              </a:rPr>
              <a:t>合した</a:t>
            </a:r>
            <a:r>
              <a:rPr lang="en-US" altLang="ja-JP" u="sng" dirty="0" err="1">
                <a:latin typeface="+mn-ea"/>
                <a:hlinkClick r:id="rId10" tooltip="料理"/>
              </a:rPr>
              <a:t>料理</a:t>
            </a:r>
            <a:r>
              <a:rPr lang="ja-JP" altLang="ja-JP" dirty="0">
                <a:latin typeface="+mn-ea"/>
              </a:rPr>
              <a:t>である。イタリアでは米料理のみを指すが、</a:t>
            </a:r>
            <a:r>
              <a:rPr lang="en-US" altLang="ja-JP" u="sng" dirty="0" err="1">
                <a:latin typeface="+mn-ea"/>
                <a:hlinkClick r:id="rId11" tooltip="フランス"/>
              </a:rPr>
              <a:t>フランス</a:t>
            </a:r>
            <a:r>
              <a:rPr lang="ja-JP" altLang="ja-JP" dirty="0">
                <a:latin typeface="+mn-ea"/>
              </a:rPr>
              <a:t>では</a:t>
            </a:r>
            <a:r>
              <a:rPr lang="en-US" altLang="ja-JP" u="sng" dirty="0" err="1">
                <a:latin typeface="+mn-ea"/>
                <a:hlinkClick r:id="rId12" tooltip="ピラフ"/>
              </a:rPr>
              <a:t>ピラフ</a:t>
            </a:r>
            <a:r>
              <a:rPr lang="ja-JP" altLang="ja-JP" dirty="0">
                <a:latin typeface="+mn-ea"/>
              </a:rPr>
              <a:t>の別名として用いられてきた。「リゾット」は米</a:t>
            </a:r>
            <a:r>
              <a:rPr lang="en-GB" altLang="ja-JP" dirty="0">
                <a:latin typeface="+mn-ea"/>
              </a:rPr>
              <a:t>(</a:t>
            </a:r>
            <a:r>
              <a:rPr lang="en-GB" altLang="ja-JP" dirty="0" err="1">
                <a:latin typeface="+mn-ea"/>
              </a:rPr>
              <a:t>Riso</a:t>
            </a:r>
            <a:r>
              <a:rPr lang="en-GB" altLang="ja-JP" dirty="0">
                <a:latin typeface="+mn-ea"/>
              </a:rPr>
              <a:t>)</a:t>
            </a:r>
            <a:r>
              <a:rPr lang="ja-JP" altLang="ja-JP" dirty="0">
                <a:latin typeface="+mn-ea"/>
              </a:rPr>
              <a:t>と最高（</a:t>
            </a:r>
            <a:r>
              <a:rPr lang="en-GB" altLang="ja-JP" dirty="0" err="1">
                <a:latin typeface="+mn-ea"/>
              </a:rPr>
              <a:t>ottimo</a:t>
            </a:r>
            <a:r>
              <a:rPr lang="ja-JP" altLang="ja-JP" dirty="0">
                <a:latin typeface="+mn-ea"/>
              </a:rPr>
              <a:t>）を合わせた造語から、料理された米（</a:t>
            </a:r>
            <a:r>
              <a:rPr lang="en-GB" altLang="ja-JP" dirty="0" err="1">
                <a:latin typeface="+mn-ea"/>
              </a:rPr>
              <a:t>Riso+cotto</a:t>
            </a:r>
            <a:r>
              <a:rPr lang="ja-JP" altLang="ja-JP" dirty="0">
                <a:latin typeface="+mn-ea"/>
              </a:rPr>
              <a:t>）からなど諸説あるが定かではない。</a:t>
            </a:r>
            <a:endParaRPr lang="ja-JP" altLang="en-US" dirty="0">
              <a:latin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14356"/>
            <a:ext cx="8229600" cy="5411807"/>
          </a:xfrm>
        </p:spPr>
        <p:txBody>
          <a:bodyPr>
            <a:normAutofit/>
          </a:bodyPr>
          <a:lstStyle/>
          <a:p>
            <a:r>
              <a:rPr lang="ja-JP" altLang="ja-JP" dirty="0"/>
              <a:t>『</a:t>
            </a:r>
            <a:r>
              <a:rPr lang="ja-JP" altLang="ja-JP" b="1" dirty="0"/>
              <a:t>にがい米</a:t>
            </a:r>
            <a:r>
              <a:rPr lang="ja-JP" altLang="ja-JP" dirty="0"/>
              <a:t>』(</a:t>
            </a:r>
            <a:r>
              <a:rPr lang="ja-JP" altLang="ja-JP" dirty="0">
                <a:hlinkClick r:id="rId2" action="ppaction://hlinkfile" tooltip="イタリア語"/>
              </a:rPr>
              <a:t>イタリア語</a:t>
            </a:r>
            <a:r>
              <a:rPr lang="ja-JP" altLang="ja-JP" dirty="0"/>
              <a:t>: </a:t>
            </a:r>
            <a:r>
              <a:rPr lang="it-IT" altLang="ja-JP" b="1" i="1" dirty="0"/>
              <a:t>Riso amaro</a:t>
            </a:r>
            <a:r>
              <a:rPr lang="ja-JP" altLang="ja-JP" dirty="0"/>
              <a:t>) は、</a:t>
            </a:r>
            <a:r>
              <a:rPr lang="ja-JP" altLang="ja-JP" dirty="0">
                <a:hlinkClick r:id="rId3" action="ppaction://hlinkfile" tooltip="1949年"/>
              </a:rPr>
              <a:t>1949年</a:t>
            </a:r>
            <a:r>
              <a:rPr lang="ja-JP" altLang="ja-JP" dirty="0"/>
              <a:t>製作・公開、</a:t>
            </a:r>
            <a:r>
              <a:rPr lang="ja-JP" altLang="ja-JP" dirty="0">
                <a:hlinkClick r:id="rId4" action="ppaction://hlinkfile" tooltip="ジュゼッペ・デ・サンティス"/>
              </a:rPr>
              <a:t>ジュゼッペ・デ・サンティス</a:t>
            </a:r>
            <a:r>
              <a:rPr lang="ja-JP" altLang="ja-JP" dirty="0"/>
              <a:t>監督による</a:t>
            </a:r>
            <a:r>
              <a:rPr lang="ja-JP" altLang="ja-JP" dirty="0">
                <a:hlinkClick r:id="rId5" action="ppaction://hlinkfile" tooltip="イタリア映画"/>
              </a:rPr>
              <a:t>イタリア映画</a:t>
            </a:r>
            <a:r>
              <a:rPr lang="ja-JP" altLang="ja-JP" dirty="0"/>
              <a:t>である。</a:t>
            </a:r>
          </a:p>
          <a:p>
            <a:r>
              <a:rPr lang="ja-JP" altLang="ja-JP" dirty="0"/>
              <a:t>北イタリアの田植えのシーズン、盗みを働いたウォルターとフランチェスカは、</a:t>
            </a:r>
            <a:r>
              <a:rPr lang="ja-JP" altLang="ja-JP" dirty="0">
                <a:hlinkClick r:id="rId6" action="ppaction://hlinkfile" tooltip="ポー川"/>
              </a:rPr>
              <a:t>ポー川</a:t>
            </a:r>
            <a:r>
              <a:rPr lang="ja-JP" altLang="ja-JP" dirty="0"/>
              <a:t>流域の</a:t>
            </a:r>
            <a:r>
              <a:rPr lang="ja-JP" altLang="ja-JP" dirty="0">
                <a:hlinkClick r:id="rId7" action="ppaction://hlinkfile" tooltip="水田"/>
              </a:rPr>
              <a:t>水田</a:t>
            </a:r>
            <a:r>
              <a:rPr lang="ja-JP" altLang="ja-JP" dirty="0"/>
              <a:t>地帯で働く出稼ぎの女性たちの間に紛れ込む。その女性達の中に</a:t>
            </a:r>
            <a:r>
              <a:rPr lang="ja-JP" altLang="ja-JP" dirty="0">
                <a:hlinkClick r:id="rId8" action="ppaction://hlinkfile" tooltip="フェラーラ"/>
              </a:rPr>
              <a:t>フェラーラ</a:t>
            </a:r>
            <a:r>
              <a:rPr lang="ja-JP" altLang="ja-JP" dirty="0"/>
              <a:t>出身のシルヴァーナ</a:t>
            </a:r>
            <a:r>
              <a:rPr lang="en-US" altLang="ja-JP" dirty="0"/>
              <a:t>(</a:t>
            </a:r>
            <a:r>
              <a:rPr lang="ja-JP" altLang="en-US" dirty="0"/>
              <a:t>シルヴァーナ・マンガーノ）</a:t>
            </a:r>
            <a:r>
              <a:rPr lang="ja-JP" altLang="ja-JP" dirty="0"/>
              <a:t>がいた。</a:t>
            </a:r>
            <a:endParaRPr lang="en-US" altLang="ja-JP" dirty="0"/>
          </a:p>
          <a:p>
            <a:r>
              <a:rPr lang="ja-JP" altLang="en-US" dirty="0"/>
              <a:t>和辻哲郎「風土」：ポー川の洪水の記述。</a:t>
            </a:r>
            <a:endParaRPr lang="ja-JP" altLang="ja-JP" dirty="0"/>
          </a:p>
          <a:p>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69</a:t>
            </a:fld>
            <a:endParaRPr kumimoji="1" lang="ja-JP"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79388" y="404813"/>
          <a:ext cx="8713787" cy="5140325"/>
        </p:xfrm>
        <a:graphic>
          <a:graphicData uri="http://schemas.openxmlformats.org/presentationml/2006/ole">
            <mc:AlternateContent xmlns:mc="http://schemas.openxmlformats.org/markup-compatibility/2006">
              <mc:Choice xmlns:v="urn:schemas-microsoft-com:vml" Requires="v">
                <p:oleObj spid="_x0000_s273428" name="グラフ" r:id="rId3" imgW="3552749" imgH="2095500" progId="Excel.Sheet.8">
                  <p:embed/>
                </p:oleObj>
              </mc:Choice>
              <mc:Fallback>
                <p:oleObj name="グラフ" r:id="rId3" imgW="3552749" imgH="2095500" progId="Excel.Shee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4813"/>
                        <a:ext cx="8713787"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468313" y="0"/>
            <a:ext cx="2590800" cy="366713"/>
          </a:xfrm>
          <a:prstGeom prst="rect">
            <a:avLst/>
          </a:prstGeom>
          <a:noFill/>
          <a:ln w="9525">
            <a:noFill/>
            <a:miter lim="800000"/>
            <a:headEnd/>
            <a:tailEnd/>
          </a:ln>
          <a:effectLst/>
        </p:spPr>
        <p:txBody>
          <a:bodyPr>
            <a:spAutoFit/>
          </a:bodyPr>
          <a:lstStyle/>
          <a:p>
            <a:pPr>
              <a:spcBef>
                <a:spcPct val="50000"/>
              </a:spcBef>
            </a:pPr>
            <a:r>
              <a:rPr lang="en-US" altLang="ja-JP">
                <a:latin typeface="Times New Roman" pitchFamily="18" charset="0"/>
              </a:rPr>
              <a:t>world water resources</a:t>
            </a:r>
          </a:p>
        </p:txBody>
      </p:sp>
      <p:sp>
        <p:nvSpPr>
          <p:cNvPr id="4" name="正方形/長方形 3"/>
          <p:cNvSpPr/>
          <p:nvPr/>
        </p:nvSpPr>
        <p:spPr>
          <a:xfrm>
            <a:off x="6500826" y="6215082"/>
            <a:ext cx="1959511" cy="369332"/>
          </a:xfrm>
          <a:prstGeom prst="rect">
            <a:avLst/>
          </a:prstGeom>
        </p:spPr>
        <p:txBody>
          <a:bodyPr wrap="none">
            <a:spAutoFit/>
          </a:bodyPr>
          <a:lstStyle/>
          <a:p>
            <a:r>
              <a:rPr lang="en-US" altLang="ja-JP" dirty="0"/>
              <a:t>From Dr.</a:t>
            </a:r>
            <a:r>
              <a:rPr lang="ja-JP" altLang="en-US" dirty="0"/>
              <a:t>玉井信行 </a:t>
            </a:r>
          </a:p>
        </p:txBody>
      </p:sp>
      <p:sp>
        <p:nvSpPr>
          <p:cNvPr id="5" name="正方形/長方形 4"/>
          <p:cNvSpPr/>
          <p:nvPr/>
        </p:nvSpPr>
        <p:spPr>
          <a:xfrm>
            <a:off x="785786" y="5715016"/>
            <a:ext cx="4857784" cy="707886"/>
          </a:xfrm>
          <a:prstGeom prst="rect">
            <a:avLst/>
          </a:prstGeom>
        </p:spPr>
        <p:txBody>
          <a:bodyPr wrap="square">
            <a:spAutoFit/>
          </a:bodyPr>
          <a:lstStyle/>
          <a:p>
            <a:r>
              <a:rPr lang="ja-JP" altLang="ja-JP" sz="2000" dirty="0"/>
              <a:t>国連によると、</a:t>
            </a:r>
            <a:r>
              <a:rPr lang="en-US" altLang="ja-JP" sz="2000" dirty="0"/>
              <a:t>2011</a:t>
            </a:r>
            <a:r>
              <a:rPr lang="ja-JP" altLang="en-US" sz="2000" dirty="0"/>
              <a:t>年</a:t>
            </a:r>
            <a:r>
              <a:rPr lang="ja-JP" altLang="ja-JP" sz="2000" dirty="0"/>
              <a:t>10月31日、70億人目の赤ちゃんが生まれた。</a:t>
            </a:r>
            <a:endParaRPr lang="ja-JP" altLang="en-US" sz="2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2010-06-02 フィリピン７\フィリピン７ 006.JPG"/>
          <p:cNvPicPr>
            <a:picLocks noChangeAspect="1" noChangeArrowheads="1"/>
          </p:cNvPicPr>
          <p:nvPr/>
        </p:nvPicPr>
        <p:blipFill>
          <a:blip r:embed="rId2" cstate="print"/>
          <a:srcRect/>
          <a:stretch>
            <a:fillRect/>
          </a:stretch>
        </p:blipFill>
        <p:spPr bwMode="auto">
          <a:xfrm>
            <a:off x="4572001" y="3429000"/>
            <a:ext cx="4571999" cy="3429000"/>
          </a:xfrm>
          <a:prstGeom prst="rect">
            <a:avLst/>
          </a:prstGeom>
          <a:noFill/>
        </p:spPr>
      </p:pic>
      <p:sp>
        <p:nvSpPr>
          <p:cNvPr id="5" name="正方形/長方形 4"/>
          <p:cNvSpPr/>
          <p:nvPr/>
        </p:nvSpPr>
        <p:spPr>
          <a:xfrm>
            <a:off x="4714876" y="6372228"/>
            <a:ext cx="2500330" cy="485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Arial" charset="0"/>
                <a:ea typeface="ＭＳ Ｐゴシック" charset="-128"/>
              </a:rPr>
              <a:t>Pasig-Marikina River </a:t>
            </a:r>
            <a:r>
              <a:rPr kumimoji="1" lang="en-US" altLang="ja-JP" dirty="0"/>
              <a:t>2010. 06.02</a:t>
            </a:r>
            <a:endParaRPr kumimoji="1" lang="ja-JP" altLang="en-US" dirty="0"/>
          </a:p>
        </p:txBody>
      </p:sp>
      <p:pic>
        <p:nvPicPr>
          <p:cNvPr id="271362" name="Picture 2" descr="2007_0623_083526"/>
          <p:cNvPicPr>
            <a:picLocks noChangeAspect="1" noChangeArrowheads="1"/>
          </p:cNvPicPr>
          <p:nvPr/>
        </p:nvPicPr>
        <p:blipFill>
          <a:blip r:embed="rId3" cstate="print"/>
          <a:srcRect/>
          <a:stretch>
            <a:fillRect/>
          </a:stretch>
        </p:blipFill>
        <p:spPr bwMode="auto">
          <a:xfrm>
            <a:off x="-1" y="0"/>
            <a:ext cx="5594919" cy="4214818"/>
          </a:xfrm>
          <a:prstGeom prst="rect">
            <a:avLst/>
          </a:prstGeom>
          <a:noFill/>
          <a:ln w="9525">
            <a:noFill/>
            <a:miter lim="800000"/>
            <a:headEnd/>
            <a:tailEnd/>
          </a:ln>
        </p:spPr>
      </p:pic>
      <p:sp>
        <p:nvSpPr>
          <p:cNvPr id="7" name="正方形/長方形 6"/>
          <p:cNvSpPr/>
          <p:nvPr/>
        </p:nvSpPr>
        <p:spPr>
          <a:xfrm>
            <a:off x="142844" y="3500438"/>
            <a:ext cx="3929090" cy="485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Arial" charset="0"/>
                <a:ea typeface="ＭＳ Ｐゴシック" charset="-128"/>
              </a:rPr>
              <a:t>Pasig-Marikina River at Makati, Metro Manila, Philippines </a:t>
            </a:r>
            <a:r>
              <a:rPr kumimoji="1" lang="en-US" altLang="ja-JP" dirty="0"/>
              <a:t>2007. 06.23</a:t>
            </a:r>
            <a:endParaRPr kumimoji="1" lang="ja-JP" altLang="en-US" dirty="0"/>
          </a:p>
        </p:txBody>
      </p:sp>
      <p:sp>
        <p:nvSpPr>
          <p:cNvPr id="6" name="正方形/長方形 5"/>
          <p:cNvSpPr/>
          <p:nvPr/>
        </p:nvSpPr>
        <p:spPr>
          <a:xfrm>
            <a:off x="357158" y="4929198"/>
            <a:ext cx="3786182" cy="1477328"/>
          </a:xfrm>
          <a:prstGeom prst="rect">
            <a:avLst/>
          </a:prstGeom>
        </p:spPr>
        <p:txBody>
          <a:bodyPr wrap="square">
            <a:spAutoFit/>
          </a:bodyPr>
          <a:lstStyle/>
          <a:p>
            <a:r>
              <a:rPr lang="en-US" altLang="ja-JP" dirty="0"/>
              <a:t>The </a:t>
            </a:r>
            <a:r>
              <a:rPr lang="en-US" altLang="ja-JP" b="1" dirty="0"/>
              <a:t>Great Stink</a:t>
            </a:r>
            <a:r>
              <a:rPr lang="en-US" altLang="ja-JP" dirty="0"/>
              <a:t>, or the </a:t>
            </a:r>
            <a:r>
              <a:rPr lang="en-US" altLang="ja-JP" b="1" dirty="0"/>
              <a:t>Big Stink</a:t>
            </a:r>
            <a:r>
              <a:rPr lang="en-US" altLang="ja-JP" dirty="0"/>
              <a:t>, was a time in the summer of 1858 during which the smell of untreated </a:t>
            </a:r>
            <a:r>
              <a:rPr lang="en-US" altLang="ja-JP" dirty="0">
                <a:hlinkClick r:id="rId4" action="ppaction://hlinkfile" tooltip="Human waste"/>
              </a:rPr>
              <a:t>human waste</a:t>
            </a:r>
            <a:r>
              <a:rPr lang="en-US" altLang="ja-JP" dirty="0"/>
              <a:t> was very strong in central London.</a:t>
            </a:r>
          </a:p>
        </p:txBody>
      </p:sp>
      <p:sp>
        <p:nvSpPr>
          <p:cNvPr id="8" name="正方形/長方形 7"/>
          <p:cNvSpPr/>
          <p:nvPr/>
        </p:nvSpPr>
        <p:spPr>
          <a:xfrm>
            <a:off x="5715008" y="357166"/>
            <a:ext cx="3286180" cy="2031325"/>
          </a:xfrm>
          <a:prstGeom prst="rect">
            <a:avLst/>
          </a:prstGeom>
        </p:spPr>
        <p:txBody>
          <a:bodyPr wrap="square">
            <a:spAutoFit/>
          </a:bodyPr>
          <a:lstStyle/>
          <a:p>
            <a:r>
              <a:rPr lang="ja-JP" altLang="en-US" dirty="0"/>
              <a:t>マニラ首都圏上下水道サービス（</a:t>
            </a:r>
            <a:r>
              <a:rPr lang="en-GB" altLang="ja-JP" dirty="0"/>
              <a:t>Manila Metropolitan Waterworks and Sewerage Services: MWSS</a:t>
            </a:r>
            <a:r>
              <a:rPr lang="ja-JP" altLang="en-GB" dirty="0"/>
              <a:t>）</a:t>
            </a:r>
            <a:r>
              <a:rPr lang="ja-JP" altLang="en-US" dirty="0"/>
              <a:t>が</a:t>
            </a:r>
            <a:r>
              <a:rPr lang="en-US" altLang="ja-JP" dirty="0"/>
              <a:t>1997</a:t>
            </a:r>
            <a:r>
              <a:rPr lang="ja-JP" altLang="en-US" dirty="0"/>
              <a:t>年の</a:t>
            </a:r>
            <a:r>
              <a:rPr lang="en-US" altLang="ja-JP" dirty="0"/>
              <a:t>8</a:t>
            </a:r>
            <a:r>
              <a:rPr lang="ja-JP" altLang="en-US" dirty="0"/>
              <a:t>月に民営化。</a:t>
            </a:r>
            <a:r>
              <a:rPr lang="en-US" altLang="ja-JP" dirty="0"/>
              <a:t>25</a:t>
            </a:r>
            <a:r>
              <a:rPr lang="ja-JP" altLang="en-US" dirty="0"/>
              <a:t>年のコンセッション契約。東地区（マニラッド）、西地区（マニラ・ウォーター）。</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71</a:t>
            </a:fld>
            <a:endParaRPr kumimoji="1" lang="ja-JP" altLang="en-US"/>
          </a:p>
        </p:txBody>
      </p:sp>
      <p:pic>
        <p:nvPicPr>
          <p:cNvPr id="5" name="Picture 5"/>
          <p:cNvPicPr>
            <a:picLocks noChangeAspect="1" noChangeArrowheads="1"/>
          </p:cNvPicPr>
          <p:nvPr/>
        </p:nvPicPr>
        <p:blipFill>
          <a:blip r:embed="rId2" cstate="print"/>
          <a:srcRect/>
          <a:stretch>
            <a:fillRect/>
          </a:stretch>
        </p:blipFill>
        <p:spPr bwMode="auto">
          <a:xfrm>
            <a:off x="4214810" y="142852"/>
            <a:ext cx="4786346" cy="6506143"/>
          </a:xfrm>
          <a:prstGeom prst="rect">
            <a:avLst/>
          </a:prstGeom>
          <a:noFill/>
          <a:ln w="9525">
            <a:noFill/>
            <a:miter lim="800000"/>
            <a:headEnd/>
            <a:tailEnd/>
          </a:ln>
        </p:spPr>
      </p:pic>
      <p:pic>
        <p:nvPicPr>
          <p:cNvPr id="6" name="Picture 2" descr="F:\2009-10-07 フィリピン３\フィリピン３ 012.JPG"/>
          <p:cNvPicPr>
            <a:picLocks noChangeAspect="1" noChangeArrowheads="1"/>
          </p:cNvPicPr>
          <p:nvPr/>
        </p:nvPicPr>
        <p:blipFill>
          <a:blip r:embed="rId3" cstate="print"/>
          <a:srcRect/>
          <a:stretch>
            <a:fillRect/>
          </a:stretch>
        </p:blipFill>
        <p:spPr bwMode="auto">
          <a:xfrm>
            <a:off x="214282" y="214290"/>
            <a:ext cx="3950176" cy="2962633"/>
          </a:xfrm>
          <a:prstGeom prst="rect">
            <a:avLst/>
          </a:prstGeom>
          <a:noFill/>
        </p:spPr>
      </p:pic>
      <p:pic>
        <p:nvPicPr>
          <p:cNvPr id="272386" name="Picture 2" descr="2007_0808_112620"/>
          <p:cNvPicPr>
            <a:picLocks noChangeAspect="1" noChangeArrowheads="1"/>
          </p:cNvPicPr>
          <p:nvPr/>
        </p:nvPicPr>
        <p:blipFill>
          <a:blip r:embed="rId4" cstate="print"/>
          <a:srcRect/>
          <a:stretch>
            <a:fillRect/>
          </a:stretch>
        </p:blipFill>
        <p:spPr bwMode="auto">
          <a:xfrm>
            <a:off x="357158" y="3571876"/>
            <a:ext cx="3500462" cy="2622137"/>
          </a:xfrm>
          <a:prstGeom prst="rect">
            <a:avLst/>
          </a:prstGeom>
          <a:noFill/>
          <a:ln w="9525">
            <a:noFill/>
            <a:miter lim="800000"/>
            <a:headEnd/>
            <a:tailEnd/>
          </a:ln>
        </p:spPr>
      </p:pic>
      <p:sp>
        <p:nvSpPr>
          <p:cNvPr id="8" name="正方形/長方形 7"/>
          <p:cNvSpPr/>
          <p:nvPr/>
        </p:nvSpPr>
        <p:spPr>
          <a:xfrm>
            <a:off x="1071538" y="5715016"/>
            <a:ext cx="2505814" cy="369332"/>
          </a:xfrm>
          <a:prstGeom prst="rect">
            <a:avLst/>
          </a:prstGeom>
        </p:spPr>
        <p:txBody>
          <a:bodyPr wrap="none">
            <a:spAutoFit/>
          </a:bodyPr>
          <a:lstStyle/>
          <a:p>
            <a:r>
              <a:rPr lang="en-US" altLang="ja-JP" dirty="0">
                <a:solidFill>
                  <a:schemeClr val="bg1"/>
                </a:solidFill>
              </a:rPr>
              <a:t>2007</a:t>
            </a:r>
            <a:r>
              <a:rPr lang="ja-JP" altLang="ja-JP" dirty="0">
                <a:solidFill>
                  <a:schemeClr val="bg1"/>
                </a:solidFill>
              </a:rPr>
              <a:t>年</a:t>
            </a:r>
            <a:r>
              <a:rPr lang="en-US" altLang="ja-JP" dirty="0">
                <a:solidFill>
                  <a:schemeClr val="bg1"/>
                </a:solidFill>
              </a:rPr>
              <a:t>8</a:t>
            </a:r>
            <a:r>
              <a:rPr lang="ja-JP" altLang="ja-JP" dirty="0">
                <a:solidFill>
                  <a:schemeClr val="bg1"/>
                </a:solidFill>
              </a:rPr>
              <a:t>月</a:t>
            </a:r>
            <a:r>
              <a:rPr lang="en-US" altLang="ja-JP" dirty="0">
                <a:solidFill>
                  <a:schemeClr val="bg1"/>
                </a:solidFill>
              </a:rPr>
              <a:t>8</a:t>
            </a:r>
            <a:r>
              <a:rPr lang="ja-JP" altLang="ja-JP" dirty="0">
                <a:solidFill>
                  <a:schemeClr val="bg1"/>
                </a:solidFill>
              </a:rPr>
              <a:t>日午前</a:t>
            </a:r>
            <a:r>
              <a:rPr lang="en-US" altLang="ja-JP" dirty="0">
                <a:solidFill>
                  <a:schemeClr val="bg1"/>
                </a:solidFill>
              </a:rPr>
              <a:t>11</a:t>
            </a:r>
            <a:r>
              <a:rPr lang="ja-JP" altLang="ja-JP" dirty="0">
                <a:solidFill>
                  <a:schemeClr val="bg1"/>
                </a:solidFill>
              </a:rPr>
              <a:t>時</a:t>
            </a:r>
            <a:endParaRPr lang="ja-JP" altLang="en-US"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857232"/>
            <a:ext cx="8229600" cy="5268931"/>
          </a:xfrm>
        </p:spPr>
        <p:txBody>
          <a:bodyPr>
            <a:normAutofit fontScale="77500" lnSpcReduction="20000"/>
          </a:bodyPr>
          <a:lstStyle/>
          <a:p>
            <a:r>
              <a:rPr lang="ja-JP" altLang="ja-JP" dirty="0"/>
              <a:t>高収入者の住宅が自身の施設を持つことにより、４％以下のマニラ人口が下水道につながっている。浄化槽につながる水洗便所は広く使われており、大規模な住宅開発にしばしば用いられている。</a:t>
            </a:r>
            <a:endParaRPr lang="en-US" altLang="ja-JP" dirty="0"/>
          </a:p>
          <a:p>
            <a:r>
              <a:rPr lang="ja-JP" altLang="ja-JP" dirty="0"/>
              <a:t>４０％の住宅が浄化槽によるトイレである。マニラには百万からの浄化槽があると見積もられるが、汚泥処理や、排水施設が完備されていることはまれである。そのためパッシグ川にまったくあるいはほとんど処理されていない、めちゃくちゃな排水がなされている。１千万人の処理されていない汚水がパッシグ川に流れ込み、また年間３５トンの固形廃棄物が川沿いの粗末なスクオッターの家からでているためパッシグ川は非常に汚染されている。汚濁負荷の７０％が人間からのものである。</a:t>
            </a:r>
          </a:p>
          <a:p>
            <a:r>
              <a:rPr lang="ja-JP" altLang="en-US" dirty="0"/>
              <a:t>出典：</a:t>
            </a:r>
            <a:r>
              <a:rPr lang="en-GB" altLang="ja-JP" dirty="0"/>
              <a:t>Asian Water Development Outlook 2007”Country Paper Philippines” (ADB)</a:t>
            </a:r>
            <a:endParaRPr lang="ja-JP" altLang="ja-JP" dirty="0"/>
          </a:p>
          <a:p>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72</a:t>
            </a:fld>
            <a:endParaRPr kumimoji="1" lang="ja-JP"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14356"/>
            <a:ext cx="8229600" cy="5411807"/>
          </a:xfrm>
        </p:spPr>
        <p:txBody>
          <a:bodyPr/>
          <a:lstStyle/>
          <a:p>
            <a:r>
              <a:rPr kumimoji="1" lang="ja-JP" altLang="en-US" dirty="0"/>
              <a:t>休憩です。　次は、６：日本の事例</a:t>
            </a:r>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73</a:t>
            </a:fld>
            <a:endParaRPr kumimoji="1" lang="ja-JP" altLang="en-US"/>
          </a:p>
        </p:txBody>
      </p:sp>
      <p:pic>
        <p:nvPicPr>
          <p:cNvPr id="334850" name="Picture 2" descr="http://www.asahi-net.or.jp/~sg2h-ymst/yamatouta/saijiki/image/ajisai05.jpg"/>
          <p:cNvPicPr>
            <a:picLocks noChangeAspect="1" noChangeArrowheads="1"/>
          </p:cNvPicPr>
          <p:nvPr/>
        </p:nvPicPr>
        <p:blipFill>
          <a:blip r:embed="rId2" cstate="print"/>
          <a:srcRect/>
          <a:stretch>
            <a:fillRect/>
          </a:stretch>
        </p:blipFill>
        <p:spPr bwMode="auto">
          <a:xfrm>
            <a:off x="642910" y="1857364"/>
            <a:ext cx="4082172" cy="3071834"/>
          </a:xfrm>
          <a:prstGeom prst="rect">
            <a:avLst/>
          </a:prstGeom>
          <a:noFill/>
        </p:spPr>
      </p:pic>
      <p:sp>
        <p:nvSpPr>
          <p:cNvPr id="8" name="正方形/長方形 7"/>
          <p:cNvSpPr/>
          <p:nvPr/>
        </p:nvSpPr>
        <p:spPr>
          <a:xfrm>
            <a:off x="1357290" y="5143512"/>
            <a:ext cx="2500330" cy="714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紫陽花：</a:t>
            </a:r>
            <a:r>
              <a:rPr kumimoji="1" lang="en-US" altLang="ja-JP" dirty="0">
                <a:solidFill>
                  <a:schemeClr val="tx1"/>
                </a:solidFill>
              </a:rPr>
              <a:t>hydrangea</a:t>
            </a:r>
            <a:endParaRPr kumimoji="1" lang="ja-JP" altLang="en-US" dirty="0">
              <a:solidFill>
                <a:schemeClr val="tx1"/>
              </a:solidFill>
            </a:endParaRPr>
          </a:p>
        </p:txBody>
      </p:sp>
      <p:pic>
        <p:nvPicPr>
          <p:cNvPr id="362500" name="Picture 4" descr="http://cdn-ak.f.st-hatena.com/images/fotolife/T/Tpong/20060616/20060616123248.jpg"/>
          <p:cNvPicPr>
            <a:picLocks noChangeAspect="1" noChangeArrowheads="1"/>
          </p:cNvPicPr>
          <p:nvPr/>
        </p:nvPicPr>
        <p:blipFill>
          <a:blip r:embed="rId3" cstate="print"/>
          <a:srcRect/>
          <a:stretch>
            <a:fillRect/>
          </a:stretch>
        </p:blipFill>
        <p:spPr bwMode="auto">
          <a:xfrm>
            <a:off x="5072066" y="2428868"/>
            <a:ext cx="3714776" cy="2476517"/>
          </a:xfrm>
          <a:prstGeom prst="rect">
            <a:avLst/>
          </a:prstGeom>
          <a:noFill/>
        </p:spPr>
      </p:pic>
      <p:sp>
        <p:nvSpPr>
          <p:cNvPr id="10" name="正方形/長方形 9"/>
          <p:cNvSpPr/>
          <p:nvPr/>
        </p:nvSpPr>
        <p:spPr>
          <a:xfrm>
            <a:off x="5786446" y="5214950"/>
            <a:ext cx="2214578"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solidFill>
                  <a:schemeClr val="tx1"/>
                </a:solidFill>
              </a:rPr>
              <a:t>額紫陽花</a:t>
            </a:r>
            <a:endParaRPr kumimoji="1" lang="ja-JP" altLang="en-US" dirty="0">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58" y="262393"/>
            <a:ext cx="7020658" cy="772350"/>
          </a:xfrm>
        </p:spPr>
        <p:txBody>
          <a:bodyPr/>
          <a:lstStyle/>
          <a:p>
            <a:r>
              <a:rPr lang="ja-JP" altLang="en-US" dirty="0">
                <a:solidFill>
                  <a:srgbClr val="0070C0"/>
                </a:solidFill>
              </a:rPr>
              <a:t>小平逍遙（それぞれの町に歴史があり風土がある）</a:t>
            </a:r>
            <a:r>
              <a:rPr lang="en-US" altLang="ja-JP" dirty="0">
                <a:solidFill>
                  <a:srgbClr val="0070C0"/>
                </a:solidFill>
              </a:rPr>
              <a:t/>
            </a:r>
            <a:br>
              <a:rPr lang="en-US" altLang="ja-JP" dirty="0">
                <a:solidFill>
                  <a:srgbClr val="0070C0"/>
                </a:solidFill>
              </a:rPr>
            </a:br>
            <a:endParaRPr kumimoji="1" lang="ja-JP" altLang="en-US" dirty="0"/>
          </a:p>
        </p:txBody>
      </p:sp>
      <p:sp>
        <p:nvSpPr>
          <p:cNvPr id="3" name="コンテンツ プレースホルダー 2"/>
          <p:cNvSpPr>
            <a:spLocks noGrp="1"/>
          </p:cNvSpPr>
          <p:nvPr>
            <p:ph idx="1"/>
          </p:nvPr>
        </p:nvSpPr>
        <p:spPr>
          <a:xfrm>
            <a:off x="43712" y="859439"/>
            <a:ext cx="4505529" cy="5238861"/>
          </a:xfrm>
        </p:spPr>
        <p:txBody>
          <a:bodyPr/>
          <a:lstStyle/>
          <a:p>
            <a:pPr marL="0" indent="0">
              <a:buNone/>
            </a:pPr>
            <a:r>
              <a:rPr lang="ja-JP" altLang="en-US" sz="2215" b="1" dirty="0"/>
              <a:t>玉川上水</a:t>
            </a:r>
            <a:endParaRPr lang="ja-JP" altLang="en-US" b="1" dirty="0"/>
          </a:p>
          <a:p>
            <a:pPr marL="0" indent="0">
              <a:buNone/>
            </a:pPr>
            <a:r>
              <a:rPr lang="ja-JP" altLang="en-US" sz="1846" b="1" dirty="0"/>
              <a:t>・</a:t>
            </a:r>
            <a:r>
              <a:rPr lang="ja-JP" altLang="en-US" sz="1662" b="1" dirty="0"/>
              <a:t>水の確保</a:t>
            </a:r>
            <a:endParaRPr lang="en-US" altLang="ja-JP" sz="1662" b="1" dirty="0"/>
          </a:p>
          <a:p>
            <a:pPr marL="0" indent="0">
              <a:buNone/>
            </a:pPr>
            <a:r>
              <a:rPr lang="ja-JP" altLang="en-US" sz="1662" b="1" dirty="0"/>
              <a:t>     江戸の人口拡大（</a:t>
            </a:r>
            <a:r>
              <a:rPr lang="en-US" altLang="ja-JP" sz="1662" b="1" dirty="0"/>
              <a:t>1635</a:t>
            </a:r>
            <a:r>
              <a:rPr lang="ja-JP" altLang="en-US" sz="1662" b="1" dirty="0"/>
              <a:t>年、家光</a:t>
            </a:r>
            <a:endParaRPr lang="en-US" altLang="ja-JP" sz="1662" b="1" dirty="0"/>
          </a:p>
          <a:p>
            <a:pPr marL="0" indent="0">
              <a:buNone/>
            </a:pPr>
            <a:r>
              <a:rPr lang="ja-JP" altLang="en-US" sz="1662" b="1" dirty="0"/>
              <a:t>　　の参勤交代）に対し、多摩川から水</a:t>
            </a:r>
            <a:endParaRPr lang="en-US" altLang="ja-JP" sz="1662" b="1" dirty="0"/>
          </a:p>
          <a:p>
            <a:pPr marL="0" indent="0">
              <a:buNone/>
            </a:pPr>
            <a:r>
              <a:rPr lang="ja-JP" altLang="en-US" sz="1662" b="1" dirty="0"/>
              <a:t>　　を江戸に引き入れる計画</a:t>
            </a:r>
            <a:endParaRPr lang="en-US" altLang="ja-JP" sz="1662" b="1" dirty="0"/>
          </a:p>
          <a:p>
            <a:pPr marL="0" indent="0">
              <a:buNone/>
            </a:pPr>
            <a:endParaRPr lang="en-US" altLang="ja-JP" sz="1662" b="1" dirty="0"/>
          </a:p>
          <a:p>
            <a:pPr marL="0" indent="0">
              <a:buNone/>
            </a:pPr>
            <a:r>
              <a:rPr lang="ja-JP" altLang="en-US" sz="1662" b="1" dirty="0"/>
              <a:t>・ </a:t>
            </a:r>
            <a:r>
              <a:rPr lang="en-US" altLang="ja-JP" sz="1662" b="1" dirty="0"/>
              <a:t>1653</a:t>
            </a:r>
            <a:r>
              <a:rPr lang="ja-JP" altLang="en-US" sz="1662" b="1" dirty="0"/>
              <a:t>年　玉川上水を開削</a:t>
            </a:r>
            <a:endParaRPr lang="en-US" altLang="ja-JP" sz="1662" b="1" dirty="0"/>
          </a:p>
          <a:p>
            <a:pPr marL="0" indent="0">
              <a:buNone/>
            </a:pPr>
            <a:r>
              <a:rPr lang="ja-JP" altLang="en-US" sz="1662" b="1" dirty="0"/>
              <a:t>     羽村取水口から四谷大木戸まで</a:t>
            </a:r>
            <a:r>
              <a:rPr lang="en-US" altLang="ja-JP" sz="1662" b="1" dirty="0"/>
              <a:t>43</a:t>
            </a:r>
          </a:p>
          <a:p>
            <a:pPr marL="0" indent="0">
              <a:buNone/>
            </a:pPr>
            <a:r>
              <a:rPr lang="ja-JP" altLang="en-US" sz="1662" b="1" dirty="0"/>
              <a:t>　　</a:t>
            </a:r>
            <a:r>
              <a:rPr lang="en-US" altLang="ja-JP" sz="1662" b="1" dirty="0"/>
              <a:t>km</a:t>
            </a:r>
            <a:r>
              <a:rPr lang="ja-JP" altLang="en-US" sz="1662" b="1" dirty="0"/>
              <a:t>・標高差約</a:t>
            </a:r>
            <a:r>
              <a:rPr lang="en-US" altLang="ja-JP" sz="1662" b="1" dirty="0"/>
              <a:t>100m</a:t>
            </a:r>
            <a:r>
              <a:rPr lang="ja-JP" altLang="en-US" sz="1662" b="1" dirty="0"/>
              <a:t>の素掘り水路の完成。</a:t>
            </a:r>
            <a:endParaRPr lang="en-US" altLang="ja-JP" sz="1662" b="1" dirty="0"/>
          </a:p>
          <a:p>
            <a:pPr marL="0" indent="0">
              <a:buNone/>
            </a:pPr>
            <a:r>
              <a:rPr lang="ja-JP" altLang="en-US" sz="1662" b="1" dirty="0"/>
              <a:t>　　武蔵野台地の稜線、尾根筋を巧みに引き回し　　　</a:t>
            </a:r>
            <a:endParaRPr lang="en-US" altLang="ja-JP" sz="1662" b="1" dirty="0"/>
          </a:p>
          <a:p>
            <a:pPr marL="0" indent="0">
              <a:buNone/>
            </a:pPr>
            <a:r>
              <a:rPr lang="ja-JP" altLang="en-US" sz="1662" b="1" dirty="0"/>
              <a:t>　　</a:t>
            </a:r>
            <a:r>
              <a:rPr lang="ja-JP" altLang="en-US" sz="1662" b="1" dirty="0" err="1"/>
              <a:t>た</a:t>
            </a:r>
            <a:r>
              <a:rPr lang="ja-JP" altLang="en-US" sz="1662" b="1" dirty="0"/>
              <a:t>自然流下。</a:t>
            </a:r>
            <a:endParaRPr lang="en-US" altLang="ja-JP" sz="1662" b="1" dirty="0"/>
          </a:p>
          <a:p>
            <a:pPr marL="0" indent="0">
              <a:buNone/>
            </a:pPr>
            <a:endParaRPr lang="ja-JP" altLang="en-US" sz="1662" b="1" dirty="0"/>
          </a:p>
          <a:p>
            <a:pPr marL="0" indent="0">
              <a:buNone/>
            </a:pPr>
            <a:r>
              <a:rPr lang="ja-JP" altLang="en-US" sz="1662" b="1" dirty="0"/>
              <a:t>・</a:t>
            </a:r>
            <a:r>
              <a:rPr lang="en-US" altLang="ja-JP" sz="1662" b="1" dirty="0"/>
              <a:t>1654</a:t>
            </a:r>
            <a:r>
              <a:rPr lang="ja-JP" altLang="en-US" sz="1662" b="1" dirty="0"/>
              <a:t>年には四谷</a:t>
            </a:r>
            <a:endParaRPr lang="en-US" altLang="ja-JP" sz="1662" b="1" dirty="0"/>
          </a:p>
          <a:p>
            <a:pPr marL="0" indent="0">
              <a:buNone/>
            </a:pPr>
            <a:r>
              <a:rPr lang="ja-JP" altLang="en-US" sz="1662" b="1" dirty="0"/>
              <a:t>　から虎ノ門まで完成</a:t>
            </a:r>
          </a:p>
          <a:p>
            <a:endParaRPr lang="ja-JP" altLang="en-US" sz="1846" dirty="0"/>
          </a:p>
          <a:p>
            <a:pPr marL="0" indent="0">
              <a:buNone/>
            </a:pP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pPr defTabSz="844083">
              <a:defRPr/>
            </a:pPr>
            <a:fld id="{64884E23-0068-439D-BB4B-10EE061BBC09}" type="slidenum">
              <a:rPr kumimoji="0" lang="en-US" altLang="ja-JP" sz="1662" b="0" kern="0">
                <a:solidFill>
                  <a:sysClr val="windowText" lastClr="000000"/>
                </a:solidFill>
              </a:rPr>
              <a:pPr defTabSz="844083">
                <a:defRPr/>
              </a:pPr>
              <a:t>74</a:t>
            </a:fld>
            <a:endParaRPr kumimoji="0" lang="en-US" altLang="ja-JP" sz="1662" b="0" kern="0">
              <a:solidFill>
                <a:sysClr val="windowText" lastClr="000000"/>
              </a:solidFill>
            </a:endParaRPr>
          </a:p>
        </p:txBody>
      </p:sp>
      <p:pic>
        <p:nvPicPr>
          <p:cNvPr id="5" name="図 4"/>
          <p:cNvPicPr>
            <a:picLocks noChangeAspect="1"/>
          </p:cNvPicPr>
          <p:nvPr/>
        </p:nvPicPr>
        <p:blipFill>
          <a:blip r:embed="rId3"/>
          <a:stretch>
            <a:fillRect/>
          </a:stretch>
        </p:blipFill>
        <p:spPr>
          <a:xfrm>
            <a:off x="3641436" y="1123827"/>
            <a:ext cx="5107753" cy="2391558"/>
          </a:xfrm>
          <a:prstGeom prst="rect">
            <a:avLst/>
          </a:prstGeom>
        </p:spPr>
      </p:pic>
      <p:pic>
        <p:nvPicPr>
          <p:cNvPr id="6" name="図 5"/>
          <p:cNvPicPr>
            <a:picLocks noChangeAspect="1"/>
          </p:cNvPicPr>
          <p:nvPr/>
        </p:nvPicPr>
        <p:blipFill>
          <a:blip r:embed="rId4"/>
          <a:stretch>
            <a:fillRect/>
          </a:stretch>
        </p:blipFill>
        <p:spPr>
          <a:xfrm>
            <a:off x="5369628" y="3504689"/>
            <a:ext cx="3670127" cy="2593610"/>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2649" y="4467125"/>
            <a:ext cx="3152732" cy="2138811"/>
          </a:xfrm>
          <a:prstGeom prst="rect">
            <a:avLst/>
          </a:prstGeom>
        </p:spPr>
      </p:pic>
    </p:spTree>
    <p:extLst>
      <p:ext uri="{BB962C8B-B14F-4D97-AF65-F5344CB8AC3E}">
        <p14:creationId xmlns:p14="http://schemas.microsoft.com/office/powerpoint/2010/main" val="828081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yosuzumex.daa.jp/dam/biwako/biwako_image/005.jpg"/>
          <p:cNvPicPr>
            <a:picLocks noChangeAspect="1" noChangeArrowheads="1"/>
          </p:cNvPicPr>
          <p:nvPr/>
        </p:nvPicPr>
        <p:blipFill>
          <a:blip r:embed="rId3" cstate="print"/>
          <a:srcRect/>
          <a:stretch>
            <a:fillRect/>
          </a:stretch>
        </p:blipFill>
        <p:spPr bwMode="auto">
          <a:xfrm>
            <a:off x="4286248" y="2176892"/>
            <a:ext cx="4857752" cy="4681108"/>
          </a:xfrm>
          <a:prstGeom prst="rect">
            <a:avLst/>
          </a:prstGeom>
          <a:noFill/>
        </p:spPr>
      </p:pic>
      <p:pic>
        <p:nvPicPr>
          <p:cNvPr id="132100" name="Picture 4" descr="http://www.ibaraki-dc.com/blog/%20images%20/s-%C8%FC%C7%CA%B8%D0.jpg"/>
          <p:cNvPicPr>
            <a:picLocks noChangeAspect="1" noChangeArrowheads="1"/>
          </p:cNvPicPr>
          <p:nvPr/>
        </p:nvPicPr>
        <p:blipFill>
          <a:blip r:embed="rId4" cstate="print"/>
          <a:srcRect/>
          <a:stretch>
            <a:fillRect/>
          </a:stretch>
        </p:blipFill>
        <p:spPr bwMode="auto">
          <a:xfrm>
            <a:off x="-1" y="0"/>
            <a:ext cx="5905509" cy="4429132"/>
          </a:xfrm>
          <a:prstGeom prst="rect">
            <a:avLst/>
          </a:prstGeom>
          <a:noFill/>
        </p:spPr>
      </p:pic>
      <p:sp>
        <p:nvSpPr>
          <p:cNvPr id="4" name="Rectangle 1"/>
          <p:cNvSpPr>
            <a:spLocks noChangeArrowheads="1"/>
          </p:cNvSpPr>
          <p:nvPr/>
        </p:nvSpPr>
        <p:spPr bwMode="auto">
          <a:xfrm>
            <a:off x="6286512" y="182949"/>
            <a:ext cx="2428892"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b="1" i="0" u="none" strike="noStrike" cap="none" normalizeH="0" baseline="0" dirty="0">
                <a:ln>
                  <a:noFill/>
                </a:ln>
                <a:effectLst/>
                <a:latin typeface="Century" pitchFamily="18" charset="0"/>
                <a:ea typeface="ＭＳ ゴシック" pitchFamily="49" charset="-128"/>
                <a:cs typeface="Times New Roman" pitchFamily="18" charset="0"/>
              </a:rPr>
              <a:t>琵琶湖：</a:t>
            </a:r>
            <a:endParaRPr kumimoji="1" lang="en-US" altLang="ja-JP" b="1" i="0" u="none" strike="noStrike" cap="none" normalizeH="0" baseline="0" dirty="0">
              <a:ln>
                <a:noFill/>
              </a:ln>
              <a:effectLst/>
              <a:latin typeface="Century" pitchFamily="18" charset="0"/>
              <a:ea typeface="ＭＳ ゴシック"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面積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670.25 km^2 </a:t>
            </a:r>
            <a:endParaRPr kumimoji="1" lang="en-GB" altLang="ja-JP" sz="14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周囲長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241 km </a:t>
            </a:r>
            <a:endParaRPr kumimoji="1" lang="en-GB" altLang="ja-JP" sz="14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最大水深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103.58 m </a:t>
            </a:r>
            <a:endParaRPr kumimoji="1" lang="en-GB" altLang="ja-JP" sz="14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平均水深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41.2 m </a:t>
            </a:r>
            <a:endParaRPr kumimoji="1" lang="en-GB" altLang="ja-JP" sz="14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貯水量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27.5 km^3 </a:t>
            </a:r>
            <a:endParaRPr kumimoji="1" lang="en-GB" altLang="ja-JP" sz="1400" b="0" i="0" u="none" strike="noStrike" cap="none" normalizeH="0" baseline="0" dirty="0">
              <a:ln>
                <a:noFill/>
              </a:ln>
              <a:effectLst/>
              <a:latin typeface="ＭＳ ゴシック" pitchFamily="49" charset="-128"/>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GB" sz="1400" b="0" i="0" u="none" strike="noStrike" cap="none" normalizeH="0" baseline="0" dirty="0">
                <a:ln>
                  <a:noFill/>
                </a:ln>
                <a:effectLst/>
                <a:latin typeface="ＭＳ ゴシック" pitchFamily="49" charset="-128"/>
                <a:ea typeface="ＭＳ ゴシック" pitchFamily="49" charset="-128"/>
                <a:cs typeface="Times New Roman" pitchFamily="18" charset="0"/>
              </a:rPr>
              <a:t>水面の標高</a:t>
            </a:r>
            <a:r>
              <a:rPr kumimoji="1" lang="ja-JP" altLang="en-GB" sz="1400" b="0" i="0" u="none" strike="noStrike" cap="none" normalizeH="0" baseline="0" dirty="0">
                <a:ln>
                  <a:noFill/>
                </a:ln>
                <a:effectLst/>
                <a:latin typeface="Century" pitchFamily="18" charset="0"/>
                <a:ea typeface="ＭＳ ゴシック" pitchFamily="49" charset="-128"/>
                <a:cs typeface="Times New Roman" pitchFamily="18" charset="0"/>
              </a:rPr>
              <a:t> </a:t>
            </a:r>
            <a:r>
              <a:rPr kumimoji="1" lang="en-GB" altLang="ja-JP" sz="1400" b="0" i="0" u="none" strike="noStrike" cap="none" normalizeH="0" baseline="0" dirty="0">
                <a:ln>
                  <a:noFill/>
                </a:ln>
                <a:effectLst/>
                <a:latin typeface="Century" pitchFamily="18" charset="0"/>
                <a:ea typeface="ＭＳ ゴシック" pitchFamily="49" charset="-128"/>
                <a:cs typeface="Times New Roman" pitchFamily="18" charset="0"/>
              </a:rPr>
              <a:t>84.371 m</a:t>
            </a:r>
            <a:r>
              <a:rPr kumimoji="1" lang="en-GB" altLang="ja-JP" sz="600" b="0" i="0" u="none" strike="noStrike" cap="none" normalizeH="0" baseline="0" dirty="0">
                <a:ln>
                  <a:noFill/>
                </a:ln>
                <a:effectLst/>
                <a:latin typeface="Arial" pitchFamily="34" charset="0"/>
                <a:ea typeface="ＭＳ Ｐゴシック" pitchFamily="50" charset="-128"/>
                <a:cs typeface="ＭＳ Ｐゴシック" pitchFamily="50" charset="-128"/>
              </a:rPr>
              <a:t> </a:t>
            </a:r>
            <a:endParaRPr kumimoji="1" lang="en-GB" altLang="ja-JP" sz="1800" b="0" i="0" u="none" strike="noStrike" cap="none" normalizeH="0" baseline="0" dirty="0">
              <a:ln>
                <a:noFill/>
              </a:ln>
              <a:effectLst/>
              <a:latin typeface="Arial" pitchFamily="34" charset="0"/>
              <a:ea typeface="ＭＳ Ｐゴシック" pitchFamily="50" charset="-128"/>
              <a:cs typeface="ＭＳ Ｐゴシック" pitchFamily="50" charset="-128"/>
            </a:endParaRPr>
          </a:p>
        </p:txBody>
      </p:sp>
      <p:sp>
        <p:nvSpPr>
          <p:cNvPr id="7" name="スライド番号プレースホルダ 6"/>
          <p:cNvSpPr>
            <a:spLocks noGrp="1"/>
          </p:cNvSpPr>
          <p:nvPr>
            <p:ph type="sldNum" sz="quarter" idx="12"/>
          </p:nvPr>
        </p:nvSpPr>
        <p:spPr/>
        <p:txBody>
          <a:bodyPr/>
          <a:lstStyle/>
          <a:p>
            <a:fld id="{80F37C07-476B-4321-A5E5-D0A1473BC6BC}" type="slidenum">
              <a:rPr kumimoji="1" lang="ja-JP" altLang="en-US" smtClean="0"/>
              <a:pPr/>
              <a:t>75</a:t>
            </a:fld>
            <a:endParaRPr kumimoji="1" lang="ja-JP" altLang="en-US"/>
          </a:p>
        </p:txBody>
      </p:sp>
      <p:graphicFrame>
        <p:nvGraphicFramePr>
          <p:cNvPr id="8" name="表 7"/>
          <p:cNvGraphicFramePr>
            <a:graphicFrameLocks noGrp="1"/>
          </p:cNvGraphicFramePr>
          <p:nvPr/>
        </p:nvGraphicFramePr>
        <p:xfrm>
          <a:off x="428596" y="4643446"/>
          <a:ext cx="3054350" cy="1082040"/>
        </p:xfrm>
        <a:graphic>
          <a:graphicData uri="http://schemas.openxmlformats.org/drawingml/2006/table">
            <a:tbl>
              <a:tblPr/>
              <a:tblGrid>
                <a:gridCol w="888479">
                  <a:extLst>
                    <a:ext uri="{9D8B030D-6E8A-4147-A177-3AD203B41FA5}">
                      <a16:colId xmlns="" xmlns:a16="http://schemas.microsoft.com/office/drawing/2014/main" val="20000"/>
                    </a:ext>
                  </a:extLst>
                </a:gridCol>
                <a:gridCol w="2165871">
                  <a:extLst>
                    <a:ext uri="{9D8B030D-6E8A-4147-A177-3AD203B41FA5}">
                      <a16:colId xmlns="" xmlns:a16="http://schemas.microsoft.com/office/drawing/2014/main" val="20001"/>
                    </a:ext>
                  </a:extLst>
                </a:gridCol>
              </a:tblGrid>
              <a:tr h="0">
                <a:tc>
                  <a:txBody>
                    <a:bodyPr/>
                    <a:lstStyle/>
                    <a:p>
                      <a:pPr algn="just">
                        <a:spcAft>
                          <a:spcPts val="0"/>
                        </a:spcAft>
                      </a:pPr>
                      <a:r>
                        <a:rPr lang="ja-JP" altLang="en-US" sz="1100" b="1" kern="100" dirty="0">
                          <a:latin typeface="Century"/>
                          <a:ea typeface="ＭＳ ゴシック"/>
                          <a:cs typeface="Times New Roman"/>
                        </a:rPr>
                        <a:t>淀川</a:t>
                      </a:r>
                      <a:endParaRPr lang="ja-JP" sz="1100" b="1" kern="100" dirty="0">
                        <a:latin typeface="Century"/>
                        <a:ea typeface="ＭＳ ゴシック"/>
                        <a:cs typeface="Times New Roman"/>
                      </a:endParaRPr>
                    </a:p>
                  </a:txBody>
                  <a:tcPr marL="30480" marR="30480" marT="30480" marB="30480">
                    <a:lnL>
                      <a:noFill/>
                    </a:lnL>
                    <a:lnR>
                      <a:noFill/>
                    </a:lnR>
                    <a:lnT>
                      <a:noFill/>
                    </a:lnT>
                    <a:lnB>
                      <a:noFill/>
                    </a:lnB>
                    <a:solidFill>
                      <a:srgbClr val="F0F4FB"/>
                    </a:solidFill>
                  </a:tcPr>
                </a:tc>
                <a:tc>
                  <a:txBody>
                    <a:bodyPr/>
                    <a:lstStyle/>
                    <a:p>
                      <a:pPr algn="just">
                        <a:spcAft>
                          <a:spcPts val="0"/>
                        </a:spcAft>
                      </a:pPr>
                      <a:endParaRPr lang="ja-JP" sz="1100" kern="100" dirty="0">
                        <a:latin typeface="Century"/>
                        <a:ea typeface="ＭＳ ゴシック"/>
                        <a:cs typeface="Times New Roman"/>
                      </a:endParaRPr>
                    </a:p>
                  </a:txBody>
                  <a:tcPr marL="30480" marR="30480" marT="30480" marB="30480">
                    <a:lnL>
                      <a:noFill/>
                    </a:lnL>
                    <a:lnR>
                      <a:noFill/>
                    </a:lnR>
                    <a:lnT>
                      <a:noFill/>
                    </a:lnT>
                    <a:lnB>
                      <a:noFill/>
                    </a:lnB>
                    <a:solidFill>
                      <a:srgbClr val="F9F9F9"/>
                    </a:solidFill>
                  </a:tcPr>
                </a:tc>
                <a:extLst>
                  <a:ext uri="{0D108BD9-81ED-4DB2-BD59-A6C34878D82A}">
                    <a16:rowId xmlns="" xmlns:a16="http://schemas.microsoft.com/office/drawing/2014/main" val="10000"/>
                  </a:ext>
                </a:extLst>
              </a:tr>
              <a:tr h="0">
                <a:tc>
                  <a:txBody>
                    <a:bodyPr/>
                    <a:lstStyle/>
                    <a:p>
                      <a:pPr algn="just">
                        <a:spcAft>
                          <a:spcPts val="0"/>
                        </a:spcAft>
                      </a:pPr>
                      <a:r>
                        <a:rPr lang="ja-JP" sz="1100" b="1" kern="100" dirty="0">
                          <a:latin typeface="Century"/>
                          <a:ea typeface="ＭＳ ゴシック"/>
                          <a:cs typeface="Times New Roman"/>
                        </a:rPr>
                        <a:t>延長</a:t>
                      </a:r>
                      <a:endParaRPr lang="ja-JP" sz="1100" kern="100" dirty="0">
                        <a:latin typeface="Century"/>
                        <a:ea typeface="ＭＳ ゴシック"/>
                        <a:cs typeface="Times New Roman"/>
                      </a:endParaRPr>
                    </a:p>
                  </a:txBody>
                  <a:tcPr marL="30480" marR="30480" marT="30480" marB="30480">
                    <a:lnL>
                      <a:noFill/>
                    </a:lnL>
                    <a:lnR>
                      <a:noFill/>
                    </a:lnR>
                    <a:lnT>
                      <a:noFill/>
                    </a:lnT>
                    <a:lnB>
                      <a:noFill/>
                    </a:lnB>
                    <a:solidFill>
                      <a:srgbClr val="F0F4FB"/>
                    </a:solidFill>
                  </a:tcPr>
                </a:tc>
                <a:tc>
                  <a:txBody>
                    <a:bodyPr/>
                    <a:lstStyle/>
                    <a:p>
                      <a:pPr algn="just">
                        <a:spcAft>
                          <a:spcPts val="0"/>
                        </a:spcAft>
                      </a:pPr>
                      <a:r>
                        <a:rPr lang="en-US" sz="1100" kern="100" dirty="0">
                          <a:latin typeface="Century"/>
                          <a:ea typeface="ＭＳ ゴシック"/>
                          <a:cs typeface="Times New Roman"/>
                        </a:rPr>
                        <a:t>75.1 </a:t>
                      </a:r>
                      <a:r>
                        <a:rPr lang="en-US" sz="1100" u="sng" kern="100" dirty="0">
                          <a:solidFill>
                            <a:srgbClr val="0000FF"/>
                          </a:solidFill>
                          <a:latin typeface="Century"/>
                          <a:ea typeface="ＭＳ ゴシック"/>
                          <a:cs typeface="Times New Roman"/>
                          <a:hlinkClick r:id="rId5" tooltip="キロメートル"/>
                        </a:rPr>
                        <a:t>km</a:t>
                      </a:r>
                      <a:endParaRPr lang="ja-JP" sz="1100" kern="100" dirty="0">
                        <a:latin typeface="Century"/>
                        <a:ea typeface="ＭＳ ゴシック"/>
                        <a:cs typeface="Times New Roman"/>
                      </a:endParaRPr>
                    </a:p>
                  </a:txBody>
                  <a:tcPr marL="30480" marR="30480" marT="30480" marB="30480">
                    <a:lnL>
                      <a:noFill/>
                    </a:lnL>
                    <a:lnR>
                      <a:noFill/>
                    </a:lnR>
                    <a:lnT>
                      <a:noFill/>
                    </a:lnT>
                    <a:lnB>
                      <a:noFill/>
                    </a:lnB>
                    <a:solidFill>
                      <a:srgbClr val="F9F9F9"/>
                    </a:solidFill>
                  </a:tcPr>
                </a:tc>
                <a:extLst>
                  <a:ext uri="{0D108BD9-81ED-4DB2-BD59-A6C34878D82A}">
                    <a16:rowId xmlns="" xmlns:a16="http://schemas.microsoft.com/office/drawing/2014/main" val="10001"/>
                  </a:ext>
                </a:extLst>
              </a:tr>
              <a:tr h="0">
                <a:tc>
                  <a:txBody>
                    <a:bodyPr/>
                    <a:lstStyle/>
                    <a:p>
                      <a:pPr algn="just">
                        <a:spcAft>
                          <a:spcPts val="0"/>
                        </a:spcAft>
                      </a:pPr>
                      <a:r>
                        <a:rPr lang="ja-JP" sz="1100" b="1" kern="100" dirty="0">
                          <a:latin typeface="Century"/>
                          <a:ea typeface="ＭＳ ゴシック"/>
                          <a:cs typeface="Times New Roman"/>
                        </a:rPr>
                        <a:t>平均流量</a:t>
                      </a:r>
                      <a:endParaRPr lang="ja-JP" sz="1100" kern="100" dirty="0">
                        <a:latin typeface="Century"/>
                        <a:ea typeface="ＭＳ ゴシック"/>
                        <a:cs typeface="Times New Roman"/>
                      </a:endParaRPr>
                    </a:p>
                  </a:txBody>
                  <a:tcPr marL="30480" marR="30480" marT="30480" marB="30480">
                    <a:lnL>
                      <a:noFill/>
                    </a:lnL>
                    <a:lnR>
                      <a:noFill/>
                    </a:lnR>
                    <a:lnT>
                      <a:noFill/>
                    </a:lnT>
                    <a:lnB>
                      <a:noFill/>
                    </a:lnB>
                    <a:solidFill>
                      <a:srgbClr val="F0F4FB"/>
                    </a:solidFill>
                  </a:tcPr>
                </a:tc>
                <a:tc>
                  <a:txBody>
                    <a:bodyPr/>
                    <a:lstStyle/>
                    <a:p>
                      <a:pPr algn="just">
                        <a:spcAft>
                          <a:spcPts val="0"/>
                        </a:spcAft>
                      </a:pPr>
                      <a:r>
                        <a:rPr lang="en-US" sz="1100" kern="100">
                          <a:latin typeface="Century"/>
                          <a:ea typeface="ＭＳ ゴシック"/>
                          <a:cs typeface="Times New Roman"/>
                        </a:rPr>
                        <a:t>163 </a:t>
                      </a:r>
                      <a:r>
                        <a:rPr lang="en-US" sz="1100" u="sng" kern="100">
                          <a:solidFill>
                            <a:srgbClr val="0000FF"/>
                          </a:solidFill>
                          <a:latin typeface="Century"/>
                          <a:ea typeface="ＭＳ ゴシック"/>
                          <a:cs typeface="Times New Roman"/>
                          <a:hlinkClick r:id="rId6" tooltip="立方メートル"/>
                        </a:rPr>
                        <a:t>m³</a:t>
                      </a:r>
                      <a:r>
                        <a:rPr lang="en-US" sz="1100" kern="100">
                          <a:latin typeface="Century"/>
                          <a:ea typeface="ＭＳ ゴシック"/>
                          <a:cs typeface="Times New Roman"/>
                        </a:rPr>
                        <a:t>/</a:t>
                      </a:r>
                      <a:r>
                        <a:rPr lang="en-US" sz="1100" u="sng" kern="100">
                          <a:solidFill>
                            <a:srgbClr val="0000FF"/>
                          </a:solidFill>
                          <a:latin typeface="Century"/>
                          <a:ea typeface="ＭＳ ゴシック"/>
                          <a:cs typeface="Times New Roman"/>
                          <a:hlinkClick r:id="rId7" tooltip="秒"/>
                        </a:rPr>
                        <a:t>s</a:t>
                      </a:r>
                      <a:r>
                        <a:rPr lang="en-US" sz="1100" kern="100">
                          <a:latin typeface="Century"/>
                          <a:ea typeface="ＭＳ ゴシック"/>
                          <a:cs typeface="Times New Roman"/>
                        </a:rPr>
                        <a:t/>
                      </a:r>
                      <a:br>
                        <a:rPr lang="en-US" sz="1100" kern="100">
                          <a:latin typeface="Century"/>
                          <a:ea typeface="ＭＳ ゴシック"/>
                          <a:cs typeface="Times New Roman"/>
                        </a:rPr>
                      </a:br>
                      <a:r>
                        <a:rPr lang="ja-JP" sz="1100" kern="100">
                          <a:latin typeface="Century"/>
                          <a:ea typeface="ＭＳ ゴシック"/>
                          <a:cs typeface="Times New Roman"/>
                        </a:rPr>
                        <a:t>（枚方観測所</a:t>
                      </a:r>
                      <a:r>
                        <a:rPr lang="en-US" sz="1100" kern="100">
                          <a:latin typeface="Century"/>
                          <a:ea typeface="ＭＳ ゴシック"/>
                          <a:cs typeface="Times New Roman"/>
                        </a:rPr>
                        <a:t>1952</a:t>
                      </a:r>
                      <a:r>
                        <a:rPr lang="ja-JP" sz="1100" kern="100">
                          <a:latin typeface="Century"/>
                          <a:ea typeface="ＭＳ ゴシック"/>
                          <a:cs typeface="Times New Roman"/>
                        </a:rPr>
                        <a:t>年～</a:t>
                      </a:r>
                      <a:r>
                        <a:rPr lang="en-US" sz="1100" kern="100">
                          <a:latin typeface="Century"/>
                          <a:ea typeface="ＭＳ ゴシック"/>
                          <a:cs typeface="Times New Roman"/>
                        </a:rPr>
                        <a:t>2002</a:t>
                      </a:r>
                      <a:r>
                        <a:rPr lang="ja-JP" sz="1100" kern="100">
                          <a:latin typeface="Century"/>
                          <a:ea typeface="ＭＳ ゴシック"/>
                          <a:cs typeface="Times New Roman"/>
                        </a:rPr>
                        <a:t>年）</a:t>
                      </a:r>
                    </a:p>
                  </a:txBody>
                  <a:tcPr marL="30480" marR="30480" marT="30480" marB="30480">
                    <a:lnL>
                      <a:noFill/>
                    </a:lnL>
                    <a:lnR>
                      <a:noFill/>
                    </a:lnR>
                    <a:lnT>
                      <a:noFill/>
                    </a:lnT>
                    <a:lnB>
                      <a:noFill/>
                    </a:lnB>
                    <a:solidFill>
                      <a:srgbClr val="F9F9F9"/>
                    </a:solidFill>
                  </a:tcPr>
                </a:tc>
                <a:extLst>
                  <a:ext uri="{0D108BD9-81ED-4DB2-BD59-A6C34878D82A}">
                    <a16:rowId xmlns="" xmlns:a16="http://schemas.microsoft.com/office/drawing/2014/main" val="10002"/>
                  </a:ext>
                </a:extLst>
              </a:tr>
              <a:tr h="0">
                <a:tc>
                  <a:txBody>
                    <a:bodyPr/>
                    <a:lstStyle/>
                    <a:p>
                      <a:pPr algn="just">
                        <a:spcAft>
                          <a:spcPts val="0"/>
                        </a:spcAft>
                      </a:pPr>
                      <a:r>
                        <a:rPr lang="ja-JP" sz="1100" b="1" kern="100">
                          <a:latin typeface="Century"/>
                          <a:ea typeface="ＭＳ ゴシック"/>
                          <a:cs typeface="Times New Roman"/>
                        </a:rPr>
                        <a:t>流域面積</a:t>
                      </a:r>
                      <a:endParaRPr lang="ja-JP" sz="1100" kern="100">
                        <a:latin typeface="Century"/>
                        <a:ea typeface="ＭＳ ゴシック"/>
                        <a:cs typeface="Times New Roman"/>
                      </a:endParaRPr>
                    </a:p>
                  </a:txBody>
                  <a:tcPr marL="30480" marR="30480" marT="30480" marB="30480">
                    <a:lnL>
                      <a:noFill/>
                    </a:lnL>
                    <a:lnR>
                      <a:noFill/>
                    </a:lnR>
                    <a:lnT>
                      <a:noFill/>
                    </a:lnT>
                    <a:lnB>
                      <a:noFill/>
                    </a:lnB>
                    <a:solidFill>
                      <a:srgbClr val="F0F4FB"/>
                    </a:solidFill>
                  </a:tcPr>
                </a:tc>
                <a:tc>
                  <a:txBody>
                    <a:bodyPr/>
                    <a:lstStyle/>
                    <a:p>
                      <a:pPr algn="just">
                        <a:spcAft>
                          <a:spcPts val="0"/>
                        </a:spcAft>
                      </a:pPr>
                      <a:r>
                        <a:rPr lang="en-US" sz="1100" kern="100" dirty="0">
                          <a:latin typeface="Century"/>
                          <a:ea typeface="ＭＳ ゴシック"/>
                          <a:cs typeface="Times New Roman"/>
                        </a:rPr>
                        <a:t>8,240 </a:t>
                      </a:r>
                      <a:r>
                        <a:rPr lang="en-US" sz="1100" u="sng" kern="100" dirty="0">
                          <a:solidFill>
                            <a:srgbClr val="0000FF"/>
                          </a:solidFill>
                          <a:latin typeface="Century"/>
                          <a:ea typeface="ＭＳ ゴシック"/>
                          <a:cs typeface="Times New Roman"/>
                          <a:hlinkClick r:id="rId8" tooltip="平方メートル"/>
                        </a:rPr>
                        <a:t>km²</a:t>
                      </a:r>
                      <a:endParaRPr lang="ja-JP" sz="1100" kern="100" dirty="0">
                        <a:latin typeface="Century"/>
                        <a:ea typeface="ＭＳ ゴシック"/>
                        <a:cs typeface="Times New Roman"/>
                      </a:endParaRPr>
                    </a:p>
                  </a:txBody>
                  <a:tcPr marL="30480" marR="30480" marT="30480" marB="30480">
                    <a:lnL>
                      <a:noFill/>
                    </a:lnL>
                    <a:lnR>
                      <a:noFill/>
                    </a:lnR>
                    <a:lnT>
                      <a:noFill/>
                    </a:lnT>
                    <a:lnB>
                      <a:noFill/>
                    </a:lnB>
                    <a:solidFill>
                      <a:srgbClr val="F9F9F9"/>
                    </a:solidFill>
                  </a:tcPr>
                </a:tc>
                <a:extLst>
                  <a:ext uri="{0D108BD9-81ED-4DB2-BD59-A6C34878D82A}">
                    <a16:rowId xmlns="" xmlns:a16="http://schemas.microsoft.com/office/drawing/2014/main" val="10003"/>
                  </a:ext>
                </a:extLst>
              </a:tr>
            </a:tbl>
          </a:graphicData>
        </a:graphic>
      </p:graphicFrame>
      <p:sp>
        <p:nvSpPr>
          <p:cNvPr id="9" name="正方形/長方形 8"/>
          <p:cNvSpPr/>
          <p:nvPr/>
        </p:nvSpPr>
        <p:spPr>
          <a:xfrm>
            <a:off x="142844" y="5857892"/>
            <a:ext cx="4000528" cy="646331"/>
          </a:xfrm>
          <a:prstGeom prst="rect">
            <a:avLst/>
          </a:prstGeom>
        </p:spPr>
        <p:txBody>
          <a:bodyPr wrap="square">
            <a:spAutoFit/>
          </a:bodyPr>
          <a:lstStyle/>
          <a:p>
            <a:r>
              <a:rPr lang="ja-JP" altLang="en-US" sz="1200" dirty="0"/>
              <a:t>淀川の長さは</a:t>
            </a:r>
            <a:r>
              <a:rPr lang="en-US" altLang="ja-JP" sz="1200" dirty="0"/>
              <a:t>75km</a:t>
            </a:r>
            <a:r>
              <a:rPr lang="ja-JP" altLang="en-US" sz="1200" dirty="0"/>
              <a:t>になってます。この長さは琵琶湖から出た瀬田川から大阪湾までの距離です。でも源流を琵琶湖に流入する姉川の源流とすれば</a:t>
            </a:r>
            <a:r>
              <a:rPr lang="en-US" altLang="ja-JP" sz="1200" dirty="0"/>
              <a:t>150km</a:t>
            </a:r>
            <a:r>
              <a:rPr lang="ja-JP" altLang="en-US" sz="1200" dirty="0"/>
              <a:t>を超えます</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5143504" y="714356"/>
            <a:ext cx="385765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水資源開発公団が実施する「琵琶湖開発事業」と国、県、市町村などが実施する「地域開発事業」で構成されました。主に琵琶湖治水と水資源開発を行う「琵琶湖開発事業」は、わが国で初めて水資源開発と水源地域開発を一体的に進めた事業でした。また「地域開発事業」では地域整備を中心とする事業を行いました。</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  </a:t>
            </a:r>
            <a:endParaRPr kumimoji="1" lang="ja-JP" sz="133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48132" name="Picture 4" descr="琵琶湖総合開発事業のしくみ"/>
          <p:cNvPicPr>
            <a:picLocks noChangeAspect="1" noChangeArrowheads="1"/>
          </p:cNvPicPr>
          <p:nvPr/>
        </p:nvPicPr>
        <p:blipFill>
          <a:blip r:embed="rId2" cstate="print"/>
          <a:srcRect/>
          <a:stretch>
            <a:fillRect/>
          </a:stretch>
        </p:blipFill>
        <p:spPr bwMode="auto">
          <a:xfrm>
            <a:off x="785786" y="3714752"/>
            <a:ext cx="7991747" cy="2971807"/>
          </a:xfrm>
          <a:prstGeom prst="rect">
            <a:avLst/>
          </a:prstGeom>
          <a:noFill/>
        </p:spPr>
      </p:pic>
      <p:sp>
        <p:nvSpPr>
          <p:cNvPr id="5" name="正方形/長方形 4"/>
          <p:cNvSpPr/>
          <p:nvPr/>
        </p:nvSpPr>
        <p:spPr>
          <a:xfrm>
            <a:off x="428596" y="714356"/>
            <a:ext cx="4572000" cy="2308324"/>
          </a:xfrm>
          <a:prstGeom prst="rect">
            <a:avLst/>
          </a:prstGeom>
        </p:spPr>
        <p:txBody>
          <a:bodyPr>
            <a:spAutoFit/>
          </a:bodyPr>
          <a:lstStyle/>
          <a:p>
            <a:r>
              <a:rPr lang="ja-JP" altLang="ja-JP" dirty="0">
                <a:latin typeface="Arial" pitchFamily="34" charset="0"/>
                <a:ea typeface="ＭＳ Ｐゴシック" pitchFamily="50" charset="-128"/>
                <a:cs typeface="ＭＳ Ｐゴシック" pitchFamily="50" charset="-128"/>
              </a:rPr>
              <a:t>琵琶湖総合開発事業は、</a:t>
            </a:r>
            <a:r>
              <a:rPr lang="ja-JP" altLang="en-US" dirty="0"/>
              <a:t>上流の滋賀県と下流の府県が協力しあい、昭和</a:t>
            </a:r>
            <a:r>
              <a:rPr lang="en-US" altLang="ja-JP" dirty="0"/>
              <a:t>47</a:t>
            </a:r>
            <a:r>
              <a:rPr lang="ja-JP" altLang="en-US" dirty="0"/>
              <a:t>年から平成</a:t>
            </a:r>
            <a:r>
              <a:rPr lang="en-US" altLang="ja-JP" dirty="0"/>
              <a:t>9</a:t>
            </a:r>
            <a:r>
              <a:rPr lang="ja-JP" altLang="en-US" dirty="0"/>
              <a:t>年までの</a:t>
            </a:r>
            <a:r>
              <a:rPr lang="en-US" altLang="ja-JP" dirty="0"/>
              <a:t>25</a:t>
            </a:r>
            <a:r>
              <a:rPr lang="ja-JP" altLang="en-US" dirty="0"/>
              <a:t>年間にわたり実施してきた琵琶湖総合開発事業。</a:t>
            </a:r>
            <a:br>
              <a:rPr lang="ja-JP" altLang="en-US" dirty="0"/>
            </a:br>
            <a:r>
              <a:rPr lang="ja-JP" altLang="en-US" dirty="0"/>
              <a:t>この事業では、琵琶湖の自然環境の保全と水質の回復を図りながら、水資源の開発や洪水・渇水被害の軽減、人々が水と親しむ憩いの空間づくりなどに取り組みました。</a:t>
            </a:r>
          </a:p>
        </p:txBody>
      </p:sp>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76</a:t>
            </a:fld>
            <a:endParaRPr kumimoji="1" lang="ja-JP"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uido-ishizue.jp/nihon/09/img/06_p01.gif"/>
          <p:cNvPicPr>
            <a:picLocks noChangeAspect="1" noChangeArrowheads="1"/>
          </p:cNvPicPr>
          <p:nvPr/>
        </p:nvPicPr>
        <p:blipFill>
          <a:blip r:embed="rId2" cstate="print"/>
          <a:srcRect/>
          <a:stretch>
            <a:fillRect/>
          </a:stretch>
        </p:blipFill>
        <p:spPr bwMode="auto">
          <a:xfrm>
            <a:off x="0" y="0"/>
            <a:ext cx="4611986" cy="3464902"/>
          </a:xfrm>
          <a:prstGeom prst="rect">
            <a:avLst/>
          </a:prstGeom>
          <a:noFill/>
        </p:spPr>
      </p:pic>
      <p:pic>
        <p:nvPicPr>
          <p:cNvPr id="135170" name="Picture 2" descr="https://blog.so-net.ne.jp/_images/blog/_f4a/hibiki_no1/DSC03019-ff2ba.JPG"/>
          <p:cNvPicPr>
            <a:picLocks noChangeAspect="1" noChangeArrowheads="1"/>
          </p:cNvPicPr>
          <p:nvPr/>
        </p:nvPicPr>
        <p:blipFill>
          <a:blip r:embed="rId3" cstate="print"/>
          <a:srcRect/>
          <a:stretch>
            <a:fillRect/>
          </a:stretch>
        </p:blipFill>
        <p:spPr bwMode="auto">
          <a:xfrm>
            <a:off x="5143504" y="642918"/>
            <a:ext cx="3357586" cy="2521114"/>
          </a:xfrm>
          <a:prstGeom prst="rect">
            <a:avLst/>
          </a:prstGeom>
          <a:noFill/>
        </p:spPr>
      </p:pic>
      <p:pic>
        <p:nvPicPr>
          <p:cNvPr id="135172" name="Picture 4" descr="http://kyotoshugakuryoko.jp/walk/photo/image1_1173796360.jpg"/>
          <p:cNvPicPr>
            <a:picLocks noChangeAspect="1" noChangeArrowheads="1"/>
          </p:cNvPicPr>
          <p:nvPr/>
        </p:nvPicPr>
        <p:blipFill>
          <a:blip r:embed="rId4" cstate="print"/>
          <a:srcRect/>
          <a:stretch>
            <a:fillRect/>
          </a:stretch>
        </p:blipFill>
        <p:spPr bwMode="auto">
          <a:xfrm>
            <a:off x="571472" y="3643314"/>
            <a:ext cx="3962400" cy="2647951"/>
          </a:xfrm>
          <a:prstGeom prst="rect">
            <a:avLst/>
          </a:prstGeom>
          <a:noFill/>
        </p:spPr>
      </p:pic>
      <p:pic>
        <p:nvPicPr>
          <p:cNvPr id="135174" name="Picture 6" descr="http://blog.kyyyo.jp/P1080183.JPG"/>
          <p:cNvPicPr>
            <a:picLocks noChangeAspect="1" noChangeArrowheads="1"/>
          </p:cNvPicPr>
          <p:nvPr/>
        </p:nvPicPr>
        <p:blipFill>
          <a:blip r:embed="rId5" cstate="print"/>
          <a:srcRect/>
          <a:stretch>
            <a:fillRect/>
          </a:stretch>
        </p:blipFill>
        <p:spPr bwMode="auto">
          <a:xfrm>
            <a:off x="4929190" y="3786190"/>
            <a:ext cx="4000528" cy="2653291"/>
          </a:xfrm>
          <a:prstGeom prst="rect">
            <a:avLst/>
          </a:prstGeom>
          <a:noFill/>
        </p:spPr>
      </p:pic>
      <p:sp>
        <p:nvSpPr>
          <p:cNvPr id="6" name="スライド番号プレースホルダ 5"/>
          <p:cNvSpPr>
            <a:spLocks noGrp="1"/>
          </p:cNvSpPr>
          <p:nvPr>
            <p:ph type="sldNum" sz="quarter" idx="12"/>
          </p:nvPr>
        </p:nvSpPr>
        <p:spPr/>
        <p:txBody>
          <a:bodyPr/>
          <a:lstStyle/>
          <a:p>
            <a:fld id="{80F37C07-476B-4321-A5E5-D0A1473BC6BC}" type="slidenum">
              <a:rPr kumimoji="1" lang="ja-JP" altLang="en-US" smtClean="0"/>
              <a:pPr/>
              <a:t>77</a:t>
            </a:fld>
            <a:endParaRPr kumimoji="1" lang="ja-JP"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rot="5400000">
            <a:off x="1421074" y="-992501"/>
            <a:ext cx="6429421" cy="8700128"/>
          </a:xfrm>
          <a:prstGeom prst="rect">
            <a:avLst/>
          </a:prstGeom>
          <a:noFill/>
          <a:ln w="9525">
            <a:noFill/>
            <a:miter lim="800000"/>
            <a:headEnd/>
            <a:tailEnd/>
          </a:ln>
          <a:effectLst/>
        </p:spPr>
      </p:pic>
      <p:sp>
        <p:nvSpPr>
          <p:cNvPr id="3" name="スライド番号プレースホルダ 2"/>
          <p:cNvSpPr>
            <a:spLocks noGrp="1"/>
          </p:cNvSpPr>
          <p:nvPr>
            <p:ph type="sldNum" sz="quarter" idx="12"/>
          </p:nvPr>
        </p:nvSpPr>
        <p:spPr/>
        <p:txBody>
          <a:bodyPr/>
          <a:lstStyle/>
          <a:p>
            <a:fld id="{80F37C07-476B-4321-A5E5-D0A1473BC6BC}" type="slidenum">
              <a:rPr kumimoji="1" lang="ja-JP" altLang="en-US" smtClean="0"/>
              <a:pPr/>
              <a:t>78</a:t>
            </a:fld>
            <a:endParaRPr kumimoji="1" lang="ja-JP"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57224" y="1214422"/>
            <a:ext cx="7286676" cy="2677656"/>
          </a:xfrm>
          <a:prstGeom prst="rect">
            <a:avLst/>
          </a:prstGeom>
        </p:spPr>
        <p:txBody>
          <a:bodyPr wrap="square">
            <a:spAutoFit/>
          </a:bodyPr>
          <a:lstStyle/>
          <a:p>
            <a:r>
              <a:rPr lang="en-US" altLang="ja-JP" sz="2400" b="1" dirty="0"/>
              <a:t>JR</a:t>
            </a:r>
            <a:r>
              <a:rPr lang="ja-JP" altLang="en-US" sz="2400" b="1" dirty="0"/>
              <a:t>東日本信濃川発電所（千手発電所、小千谷発電所、小千谷第二発電所の</a:t>
            </a:r>
            <a:r>
              <a:rPr lang="en-US" altLang="ja-JP" sz="2400" b="1" dirty="0"/>
              <a:t>3</a:t>
            </a:r>
            <a:r>
              <a:rPr lang="ja-JP" altLang="en-US" sz="2400" b="1" dirty="0"/>
              <a:t>発電所の総称）</a:t>
            </a:r>
            <a:endParaRPr lang="en-US" altLang="ja-JP" sz="2400" b="1" dirty="0"/>
          </a:p>
          <a:p>
            <a:r>
              <a:rPr lang="ja-JP" altLang="en-US" sz="2400" dirty="0"/>
              <a:t>新潟県十日町市・小千谷市にある、信濃川水系から取水した水を利用している水力発電所。ここで発電した電気は、首都圏や上越線、新幹線の電車や鉄道施設などに送られており、</a:t>
            </a:r>
            <a:r>
              <a:rPr lang="en-US" altLang="ja-JP" sz="2400" dirty="0"/>
              <a:t> JR</a:t>
            </a:r>
            <a:r>
              <a:rPr lang="ja-JP" altLang="en-US" sz="2400" dirty="0"/>
              <a:t>東日本の基幹事業である鉄道事業を支えるエネルギー源として重要な役割を担っている。</a:t>
            </a:r>
          </a:p>
        </p:txBody>
      </p:sp>
      <p:pic>
        <p:nvPicPr>
          <p:cNvPr id="53252" name="Picture 4" descr="http://www.hokuhoku.co.jp/common/5.gif"/>
          <p:cNvPicPr>
            <a:picLocks noChangeAspect="1" noChangeArrowheads="1"/>
          </p:cNvPicPr>
          <p:nvPr/>
        </p:nvPicPr>
        <p:blipFill>
          <a:blip r:embed="rId2" cstate="print"/>
          <a:srcRect/>
          <a:stretch>
            <a:fillRect/>
          </a:stretch>
        </p:blipFill>
        <p:spPr bwMode="auto">
          <a:xfrm>
            <a:off x="0" y="0"/>
            <a:ext cx="47625" cy="47625"/>
          </a:xfrm>
          <a:prstGeom prst="rect">
            <a:avLst/>
          </a:prstGeom>
          <a:noFill/>
        </p:spPr>
      </p:pic>
      <p:pic>
        <p:nvPicPr>
          <p:cNvPr id="53253" name="Picture 5" descr="http://www.hokuhoku.co.jp/common/5.gif"/>
          <p:cNvPicPr>
            <a:picLocks noChangeAspect="1" noChangeArrowheads="1"/>
          </p:cNvPicPr>
          <p:nvPr/>
        </p:nvPicPr>
        <p:blipFill>
          <a:blip r:embed="rId2" cstate="print"/>
          <a:srcRect/>
          <a:stretch>
            <a:fillRect/>
          </a:stretch>
        </p:blipFill>
        <p:spPr bwMode="auto">
          <a:xfrm>
            <a:off x="0" y="0"/>
            <a:ext cx="47625" cy="47625"/>
          </a:xfrm>
          <a:prstGeom prst="rect">
            <a:avLst/>
          </a:prstGeom>
          <a:noFill/>
        </p:spPr>
      </p:pic>
      <p:pic>
        <p:nvPicPr>
          <p:cNvPr id="53254" name="Picture 6" descr="http://www.hokuhoku.co.jp/common/5.gif"/>
          <p:cNvPicPr>
            <a:picLocks noChangeAspect="1" noChangeArrowheads="1"/>
          </p:cNvPicPr>
          <p:nvPr/>
        </p:nvPicPr>
        <p:blipFill>
          <a:blip r:embed="rId2" cstate="print"/>
          <a:srcRect/>
          <a:stretch>
            <a:fillRect/>
          </a:stretch>
        </p:blipFill>
        <p:spPr bwMode="auto">
          <a:xfrm>
            <a:off x="0" y="0"/>
            <a:ext cx="47625" cy="47625"/>
          </a:xfrm>
          <a:prstGeom prst="rect">
            <a:avLst/>
          </a:prstGeom>
          <a:noFill/>
        </p:spPr>
      </p:pic>
      <p:pic>
        <p:nvPicPr>
          <p:cNvPr id="53255" name="Picture 7" descr="http://www.hokuhoku.co.jp/common/5.gif"/>
          <p:cNvPicPr>
            <a:picLocks noChangeAspect="1" noChangeArrowheads="1"/>
          </p:cNvPicPr>
          <p:nvPr/>
        </p:nvPicPr>
        <p:blipFill>
          <a:blip r:embed="rId2" cstate="print"/>
          <a:srcRect/>
          <a:stretch>
            <a:fillRect/>
          </a:stretch>
        </p:blipFill>
        <p:spPr bwMode="auto">
          <a:xfrm>
            <a:off x="0" y="0"/>
            <a:ext cx="47625" cy="47625"/>
          </a:xfrm>
          <a:prstGeom prst="rect">
            <a:avLst/>
          </a:prstGeom>
          <a:noFill/>
        </p:spPr>
      </p:pic>
      <p:pic>
        <p:nvPicPr>
          <p:cNvPr id="53256" name="Picture 8" descr="http://www.hokuhoku.co.jp/common/5.gif"/>
          <p:cNvPicPr>
            <a:picLocks noChangeAspect="1" noChangeArrowheads="1"/>
          </p:cNvPicPr>
          <p:nvPr/>
        </p:nvPicPr>
        <p:blipFill>
          <a:blip r:embed="rId2" cstate="print"/>
          <a:srcRect/>
          <a:stretch>
            <a:fillRect/>
          </a:stretch>
        </p:blipFill>
        <p:spPr bwMode="auto">
          <a:xfrm>
            <a:off x="0" y="0"/>
            <a:ext cx="47625" cy="47625"/>
          </a:xfrm>
          <a:prstGeom prst="rect">
            <a:avLst/>
          </a:prstGeom>
          <a:noFill/>
        </p:spPr>
      </p:pic>
      <p:sp>
        <p:nvSpPr>
          <p:cNvPr id="12" name="スライド番号プレースホルダ 11"/>
          <p:cNvSpPr>
            <a:spLocks noGrp="1"/>
          </p:cNvSpPr>
          <p:nvPr>
            <p:ph type="sldNum" sz="quarter" idx="12"/>
          </p:nvPr>
        </p:nvSpPr>
        <p:spPr/>
        <p:txBody>
          <a:bodyPr/>
          <a:lstStyle/>
          <a:p>
            <a:fld id="{80F37C07-476B-4321-A5E5-D0A1473BC6BC}" type="slidenum">
              <a:rPr kumimoji="1" lang="ja-JP" altLang="en-US" smtClean="0"/>
              <a:pPr/>
              <a:t>79</a:t>
            </a:fld>
            <a:endParaRPr kumimoji="1"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0F37C07-476B-4321-A5E5-D0A1473BC6BC}" type="slidenum">
              <a:rPr kumimoji="1" lang="ja-JP" altLang="en-US" smtClean="0"/>
              <a:pPr/>
              <a:t>8</a:t>
            </a:fld>
            <a:endParaRPr kumimoji="1" lang="ja-JP" altLang="en-US"/>
          </a:p>
        </p:txBody>
      </p:sp>
      <p:pic>
        <p:nvPicPr>
          <p:cNvPr id="350210" name="Picture 2" descr="http://precip.gsfc.nasa.gov/gifs/v2.79-06.climo.gif"/>
          <p:cNvPicPr>
            <a:picLocks noChangeAspect="1" noChangeArrowheads="1"/>
          </p:cNvPicPr>
          <p:nvPr/>
        </p:nvPicPr>
        <p:blipFill>
          <a:blip r:embed="rId2" cstate="print"/>
          <a:srcRect/>
          <a:stretch>
            <a:fillRect/>
          </a:stretch>
        </p:blipFill>
        <p:spPr bwMode="auto">
          <a:xfrm>
            <a:off x="0" y="58551"/>
            <a:ext cx="9144000" cy="5207001"/>
          </a:xfrm>
          <a:prstGeom prst="rect">
            <a:avLst/>
          </a:prstGeom>
          <a:noFill/>
        </p:spPr>
      </p:pic>
      <p:sp>
        <p:nvSpPr>
          <p:cNvPr id="4" name="正方形/長方形 3"/>
          <p:cNvSpPr/>
          <p:nvPr/>
        </p:nvSpPr>
        <p:spPr>
          <a:xfrm>
            <a:off x="1428728" y="5357826"/>
            <a:ext cx="6572296" cy="1271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Global Precipitation Climatology Project</a:t>
            </a:r>
          </a:p>
          <a:p>
            <a:pPr algn="ctr"/>
            <a:r>
              <a:rPr lang="ja-JP" altLang="ja-JP" dirty="0">
                <a:solidFill>
                  <a:schemeClr val="tx1"/>
                </a:solidFill>
              </a:rPr>
              <a:t>Animation of Version 2</a:t>
            </a:r>
            <a:r>
              <a:rPr lang="en-US" altLang="ja-JP" dirty="0">
                <a:solidFill>
                  <a:schemeClr val="tx1"/>
                </a:solidFill>
              </a:rPr>
              <a:t>, </a:t>
            </a:r>
            <a:r>
              <a:rPr lang="ja-JP" altLang="ja-JP" dirty="0">
                <a:solidFill>
                  <a:schemeClr val="tx1"/>
                </a:solidFill>
              </a:rPr>
              <a:t> Monthly Climatology Precipitation Images ( 1979-2006) </a:t>
            </a:r>
            <a:r>
              <a:rPr kumimoji="1" lang="en-US" altLang="ja-JP" dirty="0">
                <a:solidFill>
                  <a:schemeClr val="tx1"/>
                </a:solidFill>
              </a:rPr>
              <a:t> </a:t>
            </a:r>
            <a:endParaRPr kumimoji="1" lang="ja-JP" altLang="en-US" dirty="0">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714348" y="428604"/>
            <a:ext cx="7715304" cy="428628"/>
          </a:xfrm>
        </p:spPr>
        <p:txBody>
          <a:bodyPr>
            <a:normAutofit fontScale="85000" lnSpcReduction="20000"/>
          </a:bodyPr>
          <a:lstStyle/>
          <a:p>
            <a:pPr>
              <a:buNone/>
            </a:pPr>
            <a:r>
              <a:rPr lang="ja-JP" altLang="en-US" dirty="0"/>
              <a:t>ダムの土砂管理、美和ダム</a:t>
            </a:r>
            <a:endParaRPr kumimoji="1" lang="ja-JP" altLang="en-US" dirty="0"/>
          </a:p>
        </p:txBody>
      </p:sp>
      <p:sp>
        <p:nvSpPr>
          <p:cNvPr id="3" name="スライド番号プレースホルダ 2"/>
          <p:cNvSpPr>
            <a:spLocks noGrp="1"/>
          </p:cNvSpPr>
          <p:nvPr>
            <p:ph type="sldNum" sz="quarter" idx="12"/>
          </p:nvPr>
        </p:nvSpPr>
        <p:spPr/>
        <p:txBody>
          <a:bodyPr/>
          <a:lstStyle/>
          <a:p>
            <a:fld id="{061C2382-1C74-4613-B430-AFEB52B6AD4A}" type="slidenum">
              <a:rPr lang="en-GB" smtClean="0"/>
              <a:pPr/>
              <a:t>80</a:t>
            </a:fld>
            <a:endParaRPr lang="en-GB"/>
          </a:p>
        </p:txBody>
      </p:sp>
      <p:graphicFrame>
        <p:nvGraphicFramePr>
          <p:cNvPr id="4" name="Object 0"/>
          <p:cNvGraphicFramePr>
            <a:graphicFrameLocks noChangeAspect="1"/>
          </p:cNvGraphicFramePr>
          <p:nvPr/>
        </p:nvGraphicFramePr>
        <p:xfrm>
          <a:off x="685800" y="1268413"/>
          <a:ext cx="7772400" cy="4891087"/>
        </p:xfrm>
        <a:graphic>
          <a:graphicData uri="http://schemas.openxmlformats.org/presentationml/2006/ole">
            <mc:AlternateContent xmlns:mc="http://schemas.openxmlformats.org/markup-compatibility/2006">
              <mc:Choice xmlns:v="urn:schemas-microsoft-com:vml" Requires="v">
                <p:oleObj spid="_x0000_s479252" name="VISIO" r:id="rId3" imgW="10613571" imgH="6679293" progId="">
                  <p:embed/>
                </p:oleObj>
              </mc:Choice>
              <mc:Fallback>
                <p:oleObj name="VISIO" r:id="rId3" imgW="10613571" imgH="6679293"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68413"/>
                        <a:ext cx="7772400" cy="489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14282" y="214290"/>
            <a:ext cx="8786874" cy="6500858"/>
          </a:xfrm>
        </p:spPr>
        <p:txBody>
          <a:bodyPr>
            <a:normAutofit fontScale="85000" lnSpcReduction="20000"/>
          </a:bodyPr>
          <a:lstStyle/>
          <a:p>
            <a:r>
              <a:rPr lang="ja-JP" altLang="ja-JP" sz="2800" b="1" dirty="0">
                <a:latin typeface="+mn-ea"/>
              </a:rPr>
              <a:t>美和ダム（みわダム</a:t>
            </a:r>
            <a:r>
              <a:rPr lang="ja-JP" altLang="ja-JP" sz="2800" dirty="0">
                <a:latin typeface="+mn-ea"/>
              </a:rPr>
              <a:t>）</a:t>
            </a:r>
            <a:r>
              <a:rPr lang="ja-JP" altLang="en-US" sz="2800" dirty="0">
                <a:latin typeface="+mn-ea"/>
              </a:rPr>
              <a:t>：</a:t>
            </a:r>
            <a:r>
              <a:rPr lang="ja-JP" altLang="ja-JP" sz="2800" dirty="0">
                <a:latin typeface="+mn-ea"/>
              </a:rPr>
              <a:t>長野県伊那市、一級河川・天竜川水系三峰川（みぶがわ）</a:t>
            </a:r>
            <a:r>
              <a:rPr lang="ja-JP" altLang="en-US" sz="2800" dirty="0">
                <a:latin typeface="+mn-ea"/>
              </a:rPr>
              <a:t>、</a:t>
            </a:r>
            <a:r>
              <a:rPr lang="ja-JP" altLang="ja-JP" sz="2800" dirty="0">
                <a:latin typeface="+mn-ea"/>
              </a:rPr>
              <a:t>高さ</a:t>
            </a:r>
            <a:r>
              <a:rPr lang="en-US" altLang="ja-JP" sz="2800" dirty="0">
                <a:latin typeface="+mn-ea"/>
              </a:rPr>
              <a:t>69.1m</a:t>
            </a:r>
            <a:r>
              <a:rPr lang="ja-JP" altLang="en-US" sz="2800" dirty="0" err="1">
                <a:latin typeface="+mn-ea"/>
              </a:rPr>
              <a:t>、</a:t>
            </a:r>
            <a:r>
              <a:rPr lang="ja-JP" altLang="ja-JP" sz="2800" dirty="0">
                <a:latin typeface="+mn-ea"/>
              </a:rPr>
              <a:t>重力式コンクリートダム</a:t>
            </a:r>
            <a:r>
              <a:rPr lang="ja-JP" altLang="en-US" sz="2800" dirty="0">
                <a:latin typeface="+mn-ea"/>
              </a:rPr>
              <a:t>。</a:t>
            </a:r>
            <a:endParaRPr lang="en-US" altLang="ja-JP" sz="2800" dirty="0">
              <a:latin typeface="+mn-ea"/>
            </a:endParaRPr>
          </a:p>
          <a:p>
            <a:pPr>
              <a:buNone/>
            </a:pPr>
            <a:r>
              <a:rPr lang="ja-JP" altLang="en-US" sz="2800" dirty="0">
                <a:latin typeface="+mn-ea"/>
              </a:rPr>
              <a:t>　　的：</a:t>
            </a:r>
            <a:r>
              <a:rPr lang="ja-JP" altLang="ja-JP" sz="2800" dirty="0">
                <a:latin typeface="+mn-ea"/>
              </a:rPr>
              <a:t>洪水調節・灌漑（かんがい）・水力発電</a:t>
            </a:r>
            <a:r>
              <a:rPr lang="ja-JP" altLang="en-US" sz="2800" dirty="0">
                <a:latin typeface="+mn-ea"/>
              </a:rPr>
              <a:t>。</a:t>
            </a:r>
            <a:r>
              <a:rPr lang="ja-JP" altLang="ja-JP" sz="2800" dirty="0">
                <a:latin typeface="+mn-ea"/>
              </a:rPr>
              <a:t>国土交通省直轄の多目的ダム（特定多目的ダム）。ダム湖（人造湖）の名は美和湖（みわこ）。</a:t>
            </a:r>
            <a:endParaRPr lang="en-US" altLang="ja-JP" sz="2800" dirty="0">
              <a:latin typeface="+mn-ea"/>
            </a:endParaRPr>
          </a:p>
          <a:p>
            <a:endParaRPr lang="ja-JP" altLang="ja-JP" sz="2800" dirty="0">
              <a:latin typeface="+mn-ea"/>
            </a:endParaRPr>
          </a:p>
          <a:p>
            <a:r>
              <a:rPr lang="ja-JP" altLang="ja-JP" sz="2800" dirty="0">
                <a:latin typeface="+mn-ea"/>
              </a:rPr>
              <a:t>長野県は事業の重要性に鑑み、ダム事業を建設省中部地方建設局（現・国土交通省中部地方整備局）に移管。以後は国直轄事業「第一次三峰川総合開発事業」として</a:t>
            </a:r>
            <a:r>
              <a:rPr lang="en-US" altLang="ja-JP" sz="2800" dirty="0">
                <a:latin typeface="+mn-ea"/>
              </a:rPr>
              <a:t>1952</a:t>
            </a:r>
            <a:r>
              <a:rPr lang="ja-JP" altLang="ja-JP" sz="2800" dirty="0">
                <a:latin typeface="+mn-ea"/>
              </a:rPr>
              <a:t>年（昭和</a:t>
            </a:r>
            <a:r>
              <a:rPr lang="en-US" altLang="ja-JP" sz="2800" dirty="0">
                <a:latin typeface="+mn-ea"/>
              </a:rPr>
              <a:t>27</a:t>
            </a:r>
            <a:r>
              <a:rPr lang="ja-JP" altLang="ja-JP" sz="2800" dirty="0">
                <a:latin typeface="+mn-ea"/>
              </a:rPr>
              <a:t>年）に着手し、工事は</a:t>
            </a:r>
            <a:r>
              <a:rPr lang="en-US" altLang="ja-JP" sz="2800" dirty="0">
                <a:latin typeface="+mn-ea"/>
              </a:rPr>
              <a:t>1953</a:t>
            </a:r>
            <a:r>
              <a:rPr lang="ja-JP" altLang="ja-JP" sz="2800" dirty="0">
                <a:latin typeface="+mn-ea"/>
              </a:rPr>
              <a:t>年（昭和</a:t>
            </a:r>
            <a:r>
              <a:rPr lang="en-US" altLang="ja-JP" sz="2800" dirty="0">
                <a:latin typeface="+mn-ea"/>
              </a:rPr>
              <a:t>28</a:t>
            </a:r>
            <a:r>
              <a:rPr lang="ja-JP" altLang="ja-JP" sz="2800" dirty="0">
                <a:latin typeface="+mn-ea"/>
              </a:rPr>
              <a:t>年）</a:t>
            </a:r>
            <a:r>
              <a:rPr lang="en-US" altLang="ja-JP" sz="2800" dirty="0">
                <a:latin typeface="+mn-ea"/>
              </a:rPr>
              <a:t>8</a:t>
            </a:r>
            <a:r>
              <a:rPr lang="ja-JP" altLang="ja-JP" sz="2800" dirty="0">
                <a:latin typeface="+mn-ea"/>
              </a:rPr>
              <a:t>月より着手した。難航した補償交渉も</a:t>
            </a:r>
            <a:r>
              <a:rPr lang="en-US" altLang="ja-JP" sz="2800" dirty="0">
                <a:latin typeface="+mn-ea"/>
              </a:rPr>
              <a:t>1956</a:t>
            </a:r>
            <a:r>
              <a:rPr lang="ja-JP" altLang="ja-JP" sz="2800" dirty="0">
                <a:latin typeface="+mn-ea"/>
              </a:rPr>
              <a:t>年（昭和</a:t>
            </a:r>
            <a:r>
              <a:rPr lang="en-US" altLang="ja-JP" sz="2800" dirty="0">
                <a:latin typeface="+mn-ea"/>
              </a:rPr>
              <a:t>31</a:t>
            </a:r>
            <a:r>
              <a:rPr lang="ja-JP" altLang="ja-JP" sz="2800" dirty="0">
                <a:latin typeface="+mn-ea"/>
              </a:rPr>
              <a:t>年）には妥結し、同年</a:t>
            </a:r>
            <a:r>
              <a:rPr lang="en-US" altLang="ja-JP" sz="2800" dirty="0">
                <a:latin typeface="+mn-ea"/>
              </a:rPr>
              <a:t>8</a:t>
            </a:r>
            <a:r>
              <a:rPr lang="ja-JP" altLang="ja-JP" sz="2800" dirty="0">
                <a:latin typeface="+mn-ea"/>
              </a:rPr>
              <a:t>月より本格的なコンクリート打設工事が着工。</a:t>
            </a:r>
            <a:r>
              <a:rPr lang="en-US" altLang="ja-JP" sz="2800" dirty="0">
                <a:latin typeface="+mn-ea"/>
              </a:rPr>
              <a:t>1957</a:t>
            </a:r>
            <a:r>
              <a:rPr lang="ja-JP" altLang="ja-JP" sz="2800" dirty="0">
                <a:latin typeface="+mn-ea"/>
              </a:rPr>
              <a:t>年（昭和</a:t>
            </a:r>
            <a:r>
              <a:rPr lang="en-US" altLang="ja-JP" sz="2800" dirty="0">
                <a:latin typeface="+mn-ea"/>
              </a:rPr>
              <a:t>32</a:t>
            </a:r>
            <a:r>
              <a:rPr lang="ja-JP" altLang="ja-JP" sz="2800" dirty="0">
                <a:latin typeface="+mn-ea"/>
              </a:rPr>
              <a:t>年）</a:t>
            </a:r>
            <a:r>
              <a:rPr lang="en-US" altLang="ja-JP" sz="2800" dirty="0">
                <a:latin typeface="+mn-ea"/>
              </a:rPr>
              <a:t>12</a:t>
            </a:r>
            <a:r>
              <a:rPr lang="ja-JP" altLang="ja-JP" sz="2800" dirty="0">
                <a:latin typeface="+mn-ea"/>
              </a:rPr>
              <a:t>月</a:t>
            </a:r>
            <a:r>
              <a:rPr lang="en-US" altLang="ja-JP" sz="2800" dirty="0">
                <a:latin typeface="+mn-ea"/>
              </a:rPr>
              <a:t>25</a:t>
            </a:r>
            <a:r>
              <a:rPr lang="ja-JP" altLang="ja-JP" sz="2800" dirty="0">
                <a:latin typeface="+mn-ea"/>
              </a:rPr>
              <a:t>日に試験湛水を開始し、</a:t>
            </a:r>
            <a:r>
              <a:rPr lang="en-US" altLang="ja-JP" sz="2800" dirty="0">
                <a:latin typeface="+mn-ea"/>
              </a:rPr>
              <a:t>1959</a:t>
            </a:r>
            <a:r>
              <a:rPr lang="ja-JP" altLang="ja-JP" sz="2800" dirty="0">
                <a:latin typeface="+mn-ea"/>
              </a:rPr>
              <a:t>年（昭和</a:t>
            </a:r>
            <a:r>
              <a:rPr lang="en-US" altLang="ja-JP" sz="2800" dirty="0">
                <a:latin typeface="+mn-ea"/>
              </a:rPr>
              <a:t>34</a:t>
            </a:r>
            <a:r>
              <a:rPr lang="ja-JP" altLang="ja-JP" sz="2800" dirty="0">
                <a:latin typeface="+mn-ea"/>
              </a:rPr>
              <a:t>年）</a:t>
            </a:r>
            <a:r>
              <a:rPr lang="en-US" altLang="ja-JP" sz="2800" dirty="0">
                <a:latin typeface="+mn-ea"/>
              </a:rPr>
              <a:t>12</a:t>
            </a:r>
            <a:r>
              <a:rPr lang="ja-JP" altLang="ja-JP" sz="2800" dirty="0">
                <a:latin typeface="+mn-ea"/>
              </a:rPr>
              <a:t>月</a:t>
            </a:r>
            <a:r>
              <a:rPr lang="en-US" altLang="ja-JP" sz="2800" dirty="0">
                <a:latin typeface="+mn-ea"/>
              </a:rPr>
              <a:t>1</a:t>
            </a:r>
            <a:r>
              <a:rPr lang="ja-JP" altLang="ja-JP" sz="2800" dirty="0">
                <a:latin typeface="+mn-ea"/>
              </a:rPr>
              <a:t>日に完成した。この間にも</a:t>
            </a:r>
            <a:r>
              <a:rPr lang="en-US" altLang="ja-JP" sz="2800" dirty="0">
                <a:latin typeface="+mn-ea"/>
              </a:rPr>
              <a:t>1957</a:t>
            </a:r>
            <a:r>
              <a:rPr lang="ja-JP" altLang="ja-JP" sz="2800" dirty="0">
                <a:latin typeface="+mn-ea"/>
              </a:rPr>
              <a:t>年に特定多目的ダム法が施行され、美和ダムは国土交通省直轄ダムでは最初の特定多目的ダム</a:t>
            </a:r>
            <a:r>
              <a:rPr lang="ja-JP" altLang="en-US" sz="2800" dirty="0">
                <a:latin typeface="+mn-ea"/>
              </a:rPr>
              <a:t>である</a:t>
            </a:r>
            <a:r>
              <a:rPr lang="ja-JP" altLang="ja-JP" sz="2800" dirty="0">
                <a:latin typeface="+mn-ea"/>
              </a:rPr>
              <a:t>。</a:t>
            </a:r>
            <a:endParaRPr lang="en-US" altLang="ja-JP" sz="2800" dirty="0">
              <a:latin typeface="+mn-ea"/>
            </a:endParaRPr>
          </a:p>
          <a:p>
            <a:endParaRPr lang="ja-JP" altLang="ja-JP" sz="2800" dirty="0">
              <a:latin typeface="+mn-ea"/>
            </a:endParaRPr>
          </a:p>
          <a:p>
            <a:r>
              <a:rPr lang="en-US" altLang="ja-JP" sz="2800" dirty="0">
                <a:latin typeface="+mn-ea"/>
              </a:rPr>
              <a:t>1989</a:t>
            </a:r>
            <a:r>
              <a:rPr lang="ja-JP" altLang="ja-JP" sz="2800" dirty="0">
                <a:latin typeface="+mn-ea"/>
              </a:rPr>
              <a:t>年（平成元年）から</a:t>
            </a:r>
            <a:r>
              <a:rPr lang="ja-JP" altLang="en-US" sz="2800" dirty="0">
                <a:latin typeface="+mn-ea"/>
              </a:rPr>
              <a:t>、</a:t>
            </a:r>
            <a:r>
              <a:rPr lang="ja-JP" altLang="ja-JP" sz="2800" dirty="0">
                <a:latin typeface="+mn-ea"/>
              </a:rPr>
              <a:t>ダム機能の維持・強化を目的に美和ダム再開発事業が実施され、恒久堆砂対策として排砂バイパストンネルおよび分派堰（三峰堰）が建設されている。</a:t>
            </a:r>
          </a:p>
          <a:p>
            <a:endParaRPr kumimoji="1" lang="ja-JP" altLang="en-US" dirty="0"/>
          </a:p>
        </p:txBody>
      </p:sp>
      <p:sp>
        <p:nvSpPr>
          <p:cNvPr id="3" name="スライド番号プレースホルダ 2"/>
          <p:cNvSpPr>
            <a:spLocks noGrp="1"/>
          </p:cNvSpPr>
          <p:nvPr>
            <p:ph type="sldNum" sz="quarter" idx="12"/>
          </p:nvPr>
        </p:nvSpPr>
        <p:spPr/>
        <p:txBody>
          <a:bodyPr/>
          <a:lstStyle/>
          <a:p>
            <a:fld id="{061C2382-1C74-4613-B430-AFEB52B6AD4A}" type="slidenum">
              <a:rPr lang="en-GB" smtClean="0"/>
              <a:pPr/>
              <a:t>81</a:t>
            </a:fld>
            <a:endParaRPr lang="en-GB"/>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nvPr>
        </p:nvGraphicFramePr>
        <p:xfrm>
          <a:off x="285722" y="1142985"/>
          <a:ext cx="8572559" cy="5433652"/>
        </p:xfrm>
        <a:graphic>
          <a:graphicData uri="http://schemas.openxmlformats.org/drawingml/2006/table">
            <a:tbl>
              <a:tblPr/>
              <a:tblGrid>
                <a:gridCol w="1143006">
                  <a:extLst>
                    <a:ext uri="{9D8B030D-6E8A-4147-A177-3AD203B41FA5}">
                      <a16:colId xmlns="" xmlns:a16="http://schemas.microsoft.com/office/drawing/2014/main" val="20000"/>
                    </a:ext>
                  </a:extLst>
                </a:gridCol>
                <a:gridCol w="1071570">
                  <a:extLst>
                    <a:ext uri="{9D8B030D-6E8A-4147-A177-3AD203B41FA5}">
                      <a16:colId xmlns="" xmlns:a16="http://schemas.microsoft.com/office/drawing/2014/main" val="20001"/>
                    </a:ext>
                  </a:extLst>
                </a:gridCol>
                <a:gridCol w="1000132">
                  <a:extLst>
                    <a:ext uri="{9D8B030D-6E8A-4147-A177-3AD203B41FA5}">
                      <a16:colId xmlns="" xmlns:a16="http://schemas.microsoft.com/office/drawing/2014/main" val="20002"/>
                    </a:ext>
                  </a:extLst>
                </a:gridCol>
                <a:gridCol w="1357322">
                  <a:extLst>
                    <a:ext uri="{9D8B030D-6E8A-4147-A177-3AD203B41FA5}">
                      <a16:colId xmlns="" xmlns:a16="http://schemas.microsoft.com/office/drawing/2014/main" val="20003"/>
                    </a:ext>
                  </a:extLst>
                </a:gridCol>
                <a:gridCol w="1214446">
                  <a:extLst>
                    <a:ext uri="{9D8B030D-6E8A-4147-A177-3AD203B41FA5}">
                      <a16:colId xmlns="" xmlns:a16="http://schemas.microsoft.com/office/drawing/2014/main" val="20004"/>
                    </a:ext>
                  </a:extLst>
                </a:gridCol>
                <a:gridCol w="857256">
                  <a:extLst>
                    <a:ext uri="{9D8B030D-6E8A-4147-A177-3AD203B41FA5}">
                      <a16:colId xmlns="" xmlns:a16="http://schemas.microsoft.com/office/drawing/2014/main" val="20005"/>
                    </a:ext>
                  </a:extLst>
                </a:gridCol>
                <a:gridCol w="500066">
                  <a:extLst>
                    <a:ext uri="{9D8B030D-6E8A-4147-A177-3AD203B41FA5}">
                      <a16:colId xmlns="" xmlns:a16="http://schemas.microsoft.com/office/drawing/2014/main" val="20006"/>
                    </a:ext>
                  </a:extLst>
                </a:gridCol>
                <a:gridCol w="571504">
                  <a:extLst>
                    <a:ext uri="{9D8B030D-6E8A-4147-A177-3AD203B41FA5}">
                      <a16:colId xmlns="" xmlns:a16="http://schemas.microsoft.com/office/drawing/2014/main" val="20007"/>
                    </a:ext>
                  </a:extLst>
                </a:gridCol>
                <a:gridCol w="500066">
                  <a:extLst>
                    <a:ext uri="{9D8B030D-6E8A-4147-A177-3AD203B41FA5}">
                      <a16:colId xmlns="" xmlns:a16="http://schemas.microsoft.com/office/drawing/2014/main" val="20008"/>
                    </a:ext>
                  </a:extLst>
                </a:gridCol>
                <a:gridCol w="357191">
                  <a:extLst>
                    <a:ext uri="{9D8B030D-6E8A-4147-A177-3AD203B41FA5}">
                      <a16:colId xmlns="" xmlns:a16="http://schemas.microsoft.com/office/drawing/2014/main" val="20009"/>
                    </a:ext>
                  </a:extLst>
                </a:gridCol>
              </a:tblGrid>
              <a:tr h="828288">
                <a:tc>
                  <a:txBody>
                    <a:bodyPr/>
                    <a:lstStyle/>
                    <a:p>
                      <a:pPr algn="ctr">
                        <a:spcAft>
                          <a:spcPts val="0"/>
                        </a:spcAft>
                      </a:pPr>
                      <a:r>
                        <a:rPr lang="ja-JP" sz="1400" b="1" kern="100" dirty="0">
                          <a:latin typeface="Century"/>
                          <a:ea typeface="ＭＳ ゴシック"/>
                          <a:cs typeface="Times New Roman"/>
                        </a:rPr>
                        <a:t>水系名</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水系本川延長</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水系流域面積</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流域自治体</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水系流域内</a:t>
                      </a:r>
                      <a:endParaRPr lang="en-US" altLang="ja-JP" sz="1400" b="1" kern="100" dirty="0">
                        <a:latin typeface="Century"/>
                        <a:ea typeface="ＭＳ ゴシック"/>
                        <a:cs typeface="Times New Roman"/>
                      </a:endParaRPr>
                    </a:p>
                    <a:p>
                      <a:pPr algn="ctr">
                        <a:spcAft>
                          <a:spcPts val="0"/>
                        </a:spcAft>
                      </a:pPr>
                      <a:r>
                        <a:rPr lang="ja-JP" sz="1400" b="1" kern="100" dirty="0">
                          <a:latin typeface="Century"/>
                          <a:ea typeface="ＭＳ ゴシック"/>
                          <a:cs typeface="Times New Roman"/>
                        </a:rPr>
                        <a:t>人口</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支川数</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水系年平均流量</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b="1" kern="100" dirty="0">
                          <a:latin typeface="Century"/>
                          <a:ea typeface="ＭＳ ゴシック"/>
                          <a:cs typeface="Times New Roman"/>
                        </a:rPr>
                        <a:t>BOD</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ダム数</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b="1" kern="100" dirty="0">
                          <a:latin typeface="Century"/>
                          <a:ea typeface="ＭＳ ゴシック"/>
                          <a:cs typeface="Times New Roman"/>
                        </a:rPr>
                        <a:t>水力発電所数</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1061162">
                <a:tc>
                  <a:txBody>
                    <a:bodyPr/>
                    <a:lstStyle/>
                    <a:p>
                      <a:pPr algn="ctr">
                        <a:spcAft>
                          <a:spcPts val="0"/>
                        </a:spcAft>
                      </a:pPr>
                      <a:r>
                        <a:rPr lang="en-US" sz="1400" b="1" u="sng" kern="100" dirty="0" err="1">
                          <a:solidFill>
                            <a:srgbClr val="0000FF"/>
                          </a:solidFill>
                          <a:latin typeface="ＭＳ ゴシック"/>
                          <a:ea typeface="ＭＳ ゴシック"/>
                          <a:cs typeface="Times New Roman"/>
                          <a:hlinkClick r:id="rId2" tooltip="木曽川"/>
                        </a:rPr>
                        <a:t>木曽川</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229</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9,100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kern="100" dirty="0">
                          <a:latin typeface="Century"/>
                          <a:ea typeface="ＭＳ ゴシック"/>
                          <a:cs typeface="Times New Roman"/>
                        </a:rPr>
                        <a:t>長野県、岐阜県、</a:t>
                      </a:r>
                      <a:r>
                        <a:rPr lang="en-US" sz="1400" u="sng" kern="100" dirty="0" err="1">
                          <a:solidFill>
                            <a:srgbClr val="0000FF"/>
                          </a:solidFill>
                          <a:latin typeface="ＭＳ ゴシック"/>
                          <a:ea typeface="ＭＳ ゴシック"/>
                          <a:cs typeface="Times New Roman"/>
                          <a:hlinkClick r:id="rId3" tooltip="滋賀県"/>
                        </a:rPr>
                        <a:t>滋賀県</a:t>
                      </a:r>
                      <a:r>
                        <a:rPr lang="ja-JP" sz="1400" kern="100" dirty="0" err="1">
                          <a:latin typeface="Century"/>
                          <a:ea typeface="ＭＳ ゴシック"/>
                          <a:cs typeface="Times New Roman"/>
                        </a:rPr>
                        <a:t>、</a:t>
                      </a:r>
                      <a:r>
                        <a:rPr lang="en-GB" sz="1400" kern="100" dirty="0">
                          <a:latin typeface="Century"/>
                          <a:ea typeface="ＭＳ ゴシック"/>
                          <a:cs typeface="Times New Roman"/>
                        </a:rPr>
                        <a:t/>
                      </a:r>
                      <a:br>
                        <a:rPr lang="en-GB" sz="1400" kern="100" dirty="0">
                          <a:latin typeface="Century"/>
                          <a:ea typeface="ＭＳ ゴシック"/>
                          <a:cs typeface="Times New Roman"/>
                        </a:rPr>
                      </a:br>
                      <a:r>
                        <a:rPr lang="ja-JP" sz="1400" kern="100" dirty="0">
                          <a:latin typeface="Century"/>
                          <a:ea typeface="ＭＳ ゴシック"/>
                          <a:cs typeface="Times New Roman"/>
                        </a:rPr>
                        <a:t>愛知県、</a:t>
                      </a:r>
                      <a:r>
                        <a:rPr lang="en-US" sz="1400" u="sng" kern="100" dirty="0" err="1">
                          <a:solidFill>
                            <a:srgbClr val="0000FF"/>
                          </a:solidFill>
                          <a:latin typeface="ＭＳ ゴシック"/>
                          <a:ea typeface="ＭＳ ゴシック"/>
                          <a:cs typeface="Times New Roman"/>
                          <a:hlinkClick r:id="rId4" tooltip="三重県"/>
                        </a:rPr>
                        <a:t>三重県</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1,700,000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391</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291.05</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0.7</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64 (9)</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77</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828288">
                <a:tc>
                  <a:txBody>
                    <a:bodyPr/>
                    <a:lstStyle/>
                    <a:p>
                      <a:pPr algn="ctr">
                        <a:spcAft>
                          <a:spcPts val="0"/>
                        </a:spcAft>
                      </a:pPr>
                      <a:r>
                        <a:rPr lang="en-US" sz="1400" b="1" u="sng" kern="100" dirty="0" err="1">
                          <a:solidFill>
                            <a:srgbClr val="0000FF"/>
                          </a:solidFill>
                          <a:latin typeface="ＭＳ ゴシック"/>
                          <a:ea typeface="ＭＳ ゴシック"/>
                          <a:cs typeface="Times New Roman"/>
                          <a:hlinkClick r:id="rId5" tooltip="鈴鹿川"/>
                        </a:rPr>
                        <a:t>鈴鹿川</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38</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323</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kern="100">
                          <a:latin typeface="Century"/>
                          <a:ea typeface="ＭＳ ゴシック"/>
                          <a:cs typeface="Times New Roman"/>
                        </a:rPr>
                        <a:t>三重県</a:t>
                      </a: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110,000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46</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11.23</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1.4</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711852">
                <a:tc>
                  <a:txBody>
                    <a:bodyPr/>
                    <a:lstStyle/>
                    <a:p>
                      <a:pPr algn="ctr">
                        <a:spcAft>
                          <a:spcPts val="0"/>
                        </a:spcAft>
                      </a:pPr>
                      <a:r>
                        <a:rPr lang="en-US" sz="1400" b="1" u="sng" kern="100" dirty="0" err="1">
                          <a:solidFill>
                            <a:srgbClr val="0000FF"/>
                          </a:solidFill>
                          <a:latin typeface="ＭＳ ゴシック"/>
                          <a:ea typeface="ＭＳ ゴシック"/>
                          <a:cs typeface="Times New Roman"/>
                          <a:hlinkClick r:id="rId6" tooltip="雲出川"/>
                        </a:rPr>
                        <a:t>雲出川</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55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550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kern="100">
                          <a:latin typeface="Century"/>
                          <a:ea typeface="ＭＳ ゴシック"/>
                          <a:cs typeface="Times New Roman"/>
                        </a:rPr>
                        <a:t>三重県</a:t>
                      </a: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90,000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40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14.36</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1.6</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6 (0)</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a:latin typeface="Century"/>
                          <a:ea typeface="ＭＳ ゴシック"/>
                          <a:cs typeface="Times New Roman"/>
                        </a:rPr>
                        <a:t>1</a:t>
                      </a:r>
                      <a:endParaRPr lang="ja-JP" sz="1400" kern="10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r h="711852">
                <a:tc>
                  <a:txBody>
                    <a:bodyPr/>
                    <a:lstStyle/>
                    <a:p>
                      <a:pPr algn="ctr">
                        <a:spcAft>
                          <a:spcPts val="0"/>
                        </a:spcAft>
                      </a:pPr>
                      <a:r>
                        <a:rPr lang="en-US" sz="1400" b="1" u="sng" kern="100" dirty="0" err="1">
                          <a:solidFill>
                            <a:srgbClr val="0000FF"/>
                          </a:solidFill>
                          <a:latin typeface="ＭＳ ゴシック"/>
                          <a:ea typeface="ＭＳ ゴシック"/>
                          <a:cs typeface="Times New Roman"/>
                          <a:hlinkClick r:id="rId7" tooltip="櫛田川"/>
                        </a:rPr>
                        <a:t>櫛田川</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85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461</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kern="100" dirty="0">
                          <a:latin typeface="Century"/>
                          <a:ea typeface="ＭＳ ゴシック"/>
                          <a:cs typeface="Times New Roman"/>
                        </a:rPr>
                        <a:t>三重県</a:t>
                      </a: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40,000</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68</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20.55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0.7</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4 (0)</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4"/>
                  </a:ext>
                </a:extLst>
              </a:tr>
              <a:tr h="828288">
                <a:tc>
                  <a:txBody>
                    <a:bodyPr/>
                    <a:lstStyle/>
                    <a:p>
                      <a:pPr algn="ctr">
                        <a:spcAft>
                          <a:spcPts val="0"/>
                        </a:spcAft>
                      </a:pPr>
                      <a:r>
                        <a:rPr lang="en-US" sz="1400" b="1" u="sng" kern="100" dirty="0" err="1">
                          <a:solidFill>
                            <a:srgbClr val="0000FF"/>
                          </a:solidFill>
                          <a:latin typeface="ＭＳ ゴシック"/>
                          <a:ea typeface="ＭＳ ゴシック"/>
                          <a:cs typeface="Times New Roman"/>
                          <a:hlinkClick r:id="rId8" tooltip="宮川 (三重県)"/>
                        </a:rPr>
                        <a:t>宮川</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91</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920</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ja-JP" sz="1400" kern="100" dirty="0">
                          <a:latin typeface="Century"/>
                          <a:ea typeface="ＭＳ ゴシック"/>
                          <a:cs typeface="Times New Roman"/>
                        </a:rPr>
                        <a:t>三重県</a:t>
                      </a: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140,000</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55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45.70</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0.5</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5 (2)</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en-GB" sz="1400" kern="100" dirty="0">
                          <a:latin typeface="Century"/>
                          <a:ea typeface="ＭＳ ゴシック"/>
                          <a:cs typeface="Times New Roman"/>
                        </a:rPr>
                        <a:t>6</a:t>
                      </a:r>
                      <a:endParaRPr lang="ja-JP" sz="1400" kern="100" dirty="0">
                        <a:latin typeface="Century"/>
                        <a:ea typeface="ＭＳ ゴシック"/>
                        <a:cs typeface="Times New Roman"/>
                      </a:endParaRPr>
                    </a:p>
                  </a:txBody>
                  <a:tcPr marL="6025" marR="6025" marT="6025" marB="6025" anchor="ctr">
                    <a:lnL>
                      <a:noFill/>
                    </a:lnL>
                    <a:lnR>
                      <a:noFill/>
                    </a:lnR>
                    <a:lnT>
                      <a:noFill/>
                    </a:lnT>
                    <a:lnB>
                      <a:noFill/>
                    </a:lnB>
                    <a:gradFill>
                      <a:gsLst>
                        <a:gs pos="0">
                          <a:schemeClr val="tx2">
                            <a:lumMod val="20000"/>
                            <a:lumOff val="8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5"/>
                  </a:ext>
                </a:extLst>
              </a:tr>
            </a:tbl>
          </a:graphicData>
        </a:graphic>
      </p:graphicFrame>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82</a:t>
            </a:fld>
            <a:endParaRPr kumimoji="1" lang="ja-JP" altLang="en-US"/>
          </a:p>
        </p:txBody>
      </p:sp>
      <p:sp>
        <p:nvSpPr>
          <p:cNvPr id="6" name="正方形/長方形 5"/>
          <p:cNvSpPr/>
          <p:nvPr/>
        </p:nvSpPr>
        <p:spPr>
          <a:xfrm>
            <a:off x="2214546" y="214290"/>
            <a:ext cx="50006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三重県に関係する１級河川</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r>
              <a:rPr lang="ja-JP" altLang="en-US" dirty="0"/>
              <a:t>三重県には、 （一級水系は５本、その内）国土交通大臣が管理する一級河川が３７河川、延長は２５１㎞あり、知事の管理する一級河川が３５５河川、延長１，５４６㎞、二級河川が１９３河川、延長７９１㎞あります。</a:t>
            </a:r>
            <a:br>
              <a:rPr lang="ja-JP" altLang="en-US" dirty="0"/>
            </a:br>
            <a:r>
              <a:rPr lang="ja-JP" altLang="en-US" dirty="0"/>
              <a:t>　この他、市町長の管理する準用河川が８７１河川、延長１，０１０㎞あります。</a:t>
            </a:r>
            <a:endParaRPr lang="en-US" altLang="ja-JP" dirty="0"/>
          </a:p>
          <a:p>
            <a:r>
              <a:rPr lang="ja-JP" altLang="en-US" dirty="0"/>
              <a:t>出典：三重県河川課ホームページ</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83</a:t>
            </a:fld>
            <a:endParaRPr kumimoji="1" lang="ja-JP"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r>
              <a:rPr lang="ja-JP" altLang="en-US" dirty="0"/>
              <a:t>三重県には、国土交通大臣が管理する一級河川が３７河川、延長は２５１㎞あり、知事の管理する一級河川が３５５河川、延長１，５４６㎞、二級河川が１９３河川、延長７９１㎞あります。</a:t>
            </a:r>
            <a:br>
              <a:rPr lang="ja-JP" altLang="en-US" dirty="0"/>
            </a:br>
            <a:r>
              <a:rPr lang="ja-JP" altLang="en-US" dirty="0"/>
              <a:t>　この他、市町長の管理する準用河川が８７１河川、延長１，０１０㎞あります。</a:t>
            </a:r>
            <a:endParaRPr lang="en-US" altLang="ja-JP" dirty="0"/>
          </a:p>
          <a:p>
            <a:r>
              <a:rPr lang="ja-JP" altLang="en-US" dirty="0"/>
              <a:t>出典：三重県河川課ホームページ</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84</a:t>
            </a:fld>
            <a:endParaRPr kumimoji="1" lang="ja-JP"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Resilience</a:t>
            </a:r>
            <a:r>
              <a:rPr kumimoji="1" lang="ja-JP" altLang="en-US" dirty="0"/>
              <a:t>（レジリエンス、復活力）</a:t>
            </a:r>
          </a:p>
        </p:txBody>
      </p:sp>
      <p:sp>
        <p:nvSpPr>
          <p:cNvPr id="3" name="コンテンツ プレースホルダ 2"/>
          <p:cNvSpPr>
            <a:spLocks noGrp="1"/>
          </p:cNvSpPr>
          <p:nvPr>
            <p:ph idx="1"/>
          </p:nvPr>
        </p:nvSpPr>
        <p:spPr/>
        <p:txBody>
          <a:bodyPr>
            <a:normAutofit lnSpcReduction="10000"/>
          </a:bodyPr>
          <a:lstStyle/>
          <a:p>
            <a:pPr marL="514350" indent="-514350">
              <a:buFont typeface="+mj-lt"/>
              <a:buAutoNum type="arabicPeriod"/>
            </a:pPr>
            <a:r>
              <a:rPr kumimoji="1" lang="en-US" altLang="ja-JP" dirty="0"/>
              <a:t>The power or ability to return to the original form, position after being bent, compressed, or stretched: elasticity (</a:t>
            </a:r>
            <a:r>
              <a:rPr kumimoji="1" lang="ja-JP" altLang="en-US" dirty="0"/>
              <a:t>弾性）</a:t>
            </a:r>
            <a:endParaRPr kumimoji="1" lang="en-US" altLang="ja-JP" dirty="0"/>
          </a:p>
          <a:p>
            <a:pPr marL="514350" indent="-514350">
              <a:buFont typeface="+mj-lt"/>
              <a:buAutoNum type="arabicPeriod"/>
            </a:pPr>
            <a:r>
              <a:rPr kumimoji="1" lang="en-US" altLang="ja-JP" dirty="0"/>
              <a:t>The ability to recover quickly from illness, change, or misfortune: buoyancy (</a:t>
            </a:r>
            <a:r>
              <a:rPr kumimoji="1" lang="ja-JP" altLang="en-US" dirty="0"/>
              <a:t>回復力）</a:t>
            </a:r>
            <a:endParaRPr kumimoji="1" lang="en-US" altLang="ja-JP" dirty="0"/>
          </a:p>
          <a:p>
            <a:pPr marL="514350" indent="-514350">
              <a:buFont typeface="+mj-lt"/>
              <a:buAutoNum type="arabicPeriod"/>
            </a:pPr>
            <a:r>
              <a:rPr lang="en-US" altLang="ja-JP" dirty="0"/>
              <a:t>The capacity of a system, enterprise, or a person to maintain its core purpose and integrity in the face of dramatically changed circumstance </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85</a:t>
            </a:fld>
            <a:endParaRPr kumimoji="1" lang="ja-JP"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2844" y="274638"/>
            <a:ext cx="8858312" cy="1143000"/>
          </a:xfrm>
        </p:spPr>
        <p:txBody>
          <a:bodyPr>
            <a:normAutofit fontScale="90000"/>
          </a:bodyPr>
          <a:lstStyle/>
          <a:p>
            <a:r>
              <a:rPr lang="ja-JP" altLang="en-US" dirty="0"/>
              <a:t>水循環基本法　平成２６年４月２日公布</a:t>
            </a:r>
            <a:endParaRPr kumimoji="1" lang="ja-JP" altLang="en-US" dirty="0"/>
          </a:p>
        </p:txBody>
      </p:sp>
      <p:sp>
        <p:nvSpPr>
          <p:cNvPr id="3" name="コンテンツ プレースホルダ 2"/>
          <p:cNvSpPr>
            <a:spLocks noGrp="1"/>
          </p:cNvSpPr>
          <p:nvPr>
            <p:ph idx="1"/>
          </p:nvPr>
        </p:nvSpPr>
        <p:spPr>
          <a:xfrm>
            <a:off x="457200" y="1600200"/>
            <a:ext cx="8401080" cy="4525963"/>
          </a:xfrm>
        </p:spPr>
        <p:txBody>
          <a:bodyPr>
            <a:normAutofit fontScale="85000" lnSpcReduction="20000"/>
          </a:bodyPr>
          <a:lstStyle/>
          <a:p>
            <a:pPr>
              <a:buNone/>
            </a:pPr>
            <a:r>
              <a:rPr lang="en-US" altLang="ja-JP" dirty="0"/>
              <a:t>【</a:t>
            </a:r>
            <a:r>
              <a:rPr lang="ja-JP" altLang="en-US" dirty="0"/>
              <a:t>基本理念</a:t>
            </a:r>
            <a:r>
              <a:rPr lang="en-US" altLang="ja-JP" dirty="0"/>
              <a:t>】</a:t>
            </a:r>
          </a:p>
          <a:p>
            <a:pPr marL="514350" indent="-514350">
              <a:buFont typeface="+mj-lt"/>
              <a:buAutoNum type="arabicPeriod"/>
            </a:pPr>
            <a:r>
              <a:rPr lang="ja-JP" altLang="en-US" dirty="0"/>
              <a:t>健全な水循環の維持又は回復のための取組の積極的推進</a:t>
            </a:r>
            <a:endParaRPr lang="en-US" altLang="ja-JP" dirty="0"/>
          </a:p>
          <a:p>
            <a:pPr marL="514350" indent="-514350">
              <a:buFont typeface="+mj-lt"/>
              <a:buAutoNum type="arabicPeriod"/>
            </a:pPr>
            <a:r>
              <a:rPr lang="ja-JP" altLang="en-US" dirty="0"/>
              <a:t>水の公共性と適正な利用</a:t>
            </a:r>
          </a:p>
          <a:p>
            <a:pPr marL="514350" indent="-514350">
              <a:buFont typeface="+mj-lt"/>
              <a:buAutoNum type="arabicPeriod"/>
            </a:pPr>
            <a:r>
              <a:rPr lang="ja-JP" altLang="en-US" dirty="0"/>
              <a:t>水の利用に当たっては、健全な水循環が維持されるように配慮</a:t>
            </a:r>
          </a:p>
          <a:p>
            <a:pPr marL="514350" indent="-514350">
              <a:buFont typeface="+mj-lt"/>
              <a:buAutoNum type="arabicPeriod"/>
            </a:pPr>
            <a:r>
              <a:rPr lang="ja-JP" altLang="en-US" dirty="0"/>
              <a:t>流域に係る水循環について総合的かつ一体的に管理</a:t>
            </a:r>
          </a:p>
          <a:p>
            <a:pPr marL="514350" indent="-514350">
              <a:buFont typeface="+mj-lt"/>
              <a:buAutoNum type="arabicPeriod"/>
            </a:pPr>
            <a:r>
              <a:rPr lang="ja-JP" altLang="en-US" dirty="0"/>
              <a:t>水循環に関する取組の推進は、国際的協調の下に実施</a:t>
            </a:r>
            <a:endParaRPr lang="en-US" altLang="ja-JP" dirty="0"/>
          </a:p>
          <a:p>
            <a:pPr marL="514350" indent="-514350">
              <a:buFont typeface="+mj-lt"/>
              <a:buAutoNum type="arabicPeriod"/>
            </a:pPr>
            <a:r>
              <a:rPr lang="ja-JP" altLang="en-US" dirty="0"/>
              <a:t>水は国民の貴重な共有財産である</a:t>
            </a:r>
            <a:endParaRPr lang="en-US" altLang="ja-JP" dirty="0"/>
          </a:p>
          <a:p>
            <a:pPr marL="514350" indent="-514350">
              <a:buFont typeface="+mj-lt"/>
              <a:buAutoNum type="arabicPeriod"/>
            </a:pPr>
            <a:r>
              <a:rPr kumimoji="1" lang="ja-JP" altLang="en-US" dirty="0"/>
              <a:t>水循環を流域ベースで達成すること</a:t>
            </a:r>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86</a:t>
            </a:fld>
            <a:endParaRPr kumimoji="1" lang="ja-JP"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健全な水循環系</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a:t>流域を中心とした一連の水の流れの過程において、人間の営みと環境の保全に果たす水の機能が、適切なバランスの下に確保されている状態。</a:t>
            </a:r>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87</a:t>
            </a:fld>
            <a:endParaRPr kumimoji="1" lang="ja-JP" altLang="en-US"/>
          </a:p>
        </p:txBody>
      </p:sp>
      <p:grpSp>
        <p:nvGrpSpPr>
          <p:cNvPr id="8" name="グループ化 7"/>
          <p:cNvGrpSpPr/>
          <p:nvPr/>
        </p:nvGrpSpPr>
        <p:grpSpPr>
          <a:xfrm>
            <a:off x="755576" y="3903204"/>
            <a:ext cx="2016224" cy="2222959"/>
            <a:chOff x="2285984" y="3907109"/>
            <a:chExt cx="2486830" cy="2786082"/>
          </a:xfrm>
        </p:grpSpPr>
        <p:cxnSp>
          <p:nvCxnSpPr>
            <p:cNvPr id="11" name="直線矢印コネクタ 10"/>
            <p:cNvCxnSpPr/>
            <p:nvPr/>
          </p:nvCxnSpPr>
          <p:spPr>
            <a:xfrm>
              <a:off x="2285984" y="5500702"/>
              <a:ext cx="1071570" cy="928694"/>
            </a:xfrm>
            <a:prstGeom prst="straightConnector1">
              <a:avLst/>
            </a:prstGeom>
            <a:ln w="3175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2285984" y="3907109"/>
              <a:ext cx="2486830" cy="2786082"/>
              <a:chOff x="2285190" y="3929066"/>
              <a:chExt cx="2486830" cy="2786082"/>
            </a:xfrm>
          </p:grpSpPr>
          <p:cxnSp>
            <p:nvCxnSpPr>
              <p:cNvPr id="6" name="直線矢印コネクタ 5"/>
              <p:cNvCxnSpPr/>
              <p:nvPr/>
            </p:nvCxnSpPr>
            <p:spPr>
              <a:xfrm flipV="1">
                <a:off x="2285984" y="5214950"/>
                <a:ext cx="1428760" cy="285752"/>
              </a:xfrm>
              <a:prstGeom prst="straightConnector1">
                <a:avLst/>
              </a:prstGeom>
              <a:ln w="3175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5400000" flipH="1" flipV="1">
                <a:off x="1607323" y="4822041"/>
                <a:ext cx="1357322" cy="1588"/>
              </a:xfrm>
              <a:prstGeom prst="straightConnector1">
                <a:avLst/>
              </a:prstGeom>
              <a:ln w="3175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3643306" y="6286520"/>
                <a:ext cx="914400"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治水</a:t>
                </a:r>
              </a:p>
            </p:txBody>
          </p:sp>
          <p:sp>
            <p:nvSpPr>
              <p:cNvPr id="20" name="正方形/長方形 19"/>
              <p:cNvSpPr/>
              <p:nvPr/>
            </p:nvSpPr>
            <p:spPr>
              <a:xfrm>
                <a:off x="3857620" y="5072074"/>
                <a:ext cx="914400" cy="414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利水</a:t>
                </a:r>
              </a:p>
            </p:txBody>
          </p:sp>
          <p:sp>
            <p:nvSpPr>
              <p:cNvPr id="21" name="正方形/長方形 20"/>
              <p:cNvSpPr/>
              <p:nvPr/>
            </p:nvSpPr>
            <p:spPr>
              <a:xfrm>
                <a:off x="2643174" y="3929066"/>
                <a:ext cx="914400"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環境</a:t>
                </a:r>
              </a:p>
            </p:txBody>
          </p:sp>
        </p:grpSp>
      </p:grpSp>
      <p:sp>
        <p:nvSpPr>
          <p:cNvPr id="5" name="正方形/長方形 4"/>
          <p:cNvSpPr/>
          <p:nvPr/>
        </p:nvSpPr>
        <p:spPr>
          <a:xfrm>
            <a:off x="3635896" y="5501039"/>
            <a:ext cx="4608634" cy="646331"/>
          </a:xfrm>
          <a:prstGeom prst="rect">
            <a:avLst/>
          </a:prstGeom>
        </p:spPr>
        <p:txBody>
          <a:bodyPr wrap="none">
            <a:spAutoFit/>
          </a:bodyPr>
          <a:lstStyle/>
          <a:p>
            <a:r>
              <a:rPr lang="ja-JP" altLang="en-US" dirty="0"/>
              <a:t>水循環政策本部</a:t>
            </a:r>
            <a:endParaRPr lang="en-US" altLang="ja-JP" dirty="0"/>
          </a:p>
          <a:p>
            <a:r>
              <a:rPr lang="en-US" altLang="ja-JP" dirty="0"/>
              <a:t>http://www.kantei.go.jp/jp/singi/mizu_junkan/</a:t>
            </a:r>
            <a:endParaRPr lang="ja-JP"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雨水利用推進法平成２６年５月公布</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a:t>近年の気候の変動等に伴い水資源の循環の適正化に取り組むことが課題となっていることを踏まえ、その一環として雨水の利用が果たす役割に鑑み、雨水の利用を推進し、もって水資源の有効な利用を図り、あわせて下水道、河川等への雨水の集中的な流出の抑制に寄与するため、雨水の利用の推進に関し、国等の責務を明らかにするとともに、基本方針等の策定その他の必要な事項を定める。</a:t>
            </a:r>
            <a:endParaRPr kumimoji="1" lang="ja-JP" altLang="en-US"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88</a:t>
            </a:fld>
            <a:endParaRPr kumimoji="1" lang="ja-JP"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7. </a:t>
            </a:r>
            <a:r>
              <a:rPr kumimoji="1" lang="en-US" altLang="ja-JP" dirty="0" smtClean="0"/>
              <a:t> </a:t>
            </a:r>
            <a:r>
              <a:rPr kumimoji="1" lang="ja-JP" altLang="en-US" dirty="0" smtClean="0"/>
              <a:t>参考文献 </a:t>
            </a:r>
            <a:r>
              <a:rPr kumimoji="1" lang="en-US" altLang="ja-JP" dirty="0" smtClean="0"/>
              <a:t>1</a:t>
            </a:r>
            <a:endParaRPr kumimoji="1" lang="ja-JP" altLang="en-US" dirty="0"/>
          </a:p>
        </p:txBody>
      </p:sp>
      <p:sp>
        <p:nvSpPr>
          <p:cNvPr id="3" name="コンテンツ プレースホルダ 2"/>
          <p:cNvSpPr>
            <a:spLocks noGrp="1"/>
          </p:cNvSpPr>
          <p:nvPr>
            <p:ph idx="1"/>
          </p:nvPr>
        </p:nvSpPr>
        <p:spPr>
          <a:xfrm>
            <a:off x="0" y="1196752"/>
            <a:ext cx="9324528" cy="5446958"/>
          </a:xfrm>
        </p:spPr>
        <p:txBody>
          <a:bodyPr>
            <a:normAutofit/>
          </a:bodyPr>
          <a:lstStyle/>
          <a:p>
            <a:r>
              <a:rPr lang="ja-JP" altLang="en-US" sz="2800" dirty="0"/>
              <a:t>スティーブン・ソロモン</a:t>
            </a:r>
            <a:r>
              <a:rPr lang="en-US" altLang="ja-JP" sz="2800" dirty="0"/>
              <a:t>, </a:t>
            </a:r>
            <a:r>
              <a:rPr lang="ja-JP" altLang="en-US" sz="2800" dirty="0"/>
              <a:t>水が世界を支配する</a:t>
            </a:r>
            <a:r>
              <a:rPr lang="en-US" altLang="ja-JP" sz="2800" dirty="0"/>
              <a:t>,</a:t>
            </a:r>
            <a:r>
              <a:rPr lang="ja-JP" altLang="en-US" sz="2800" dirty="0"/>
              <a:t> </a:t>
            </a:r>
            <a:r>
              <a:rPr lang="en-US" altLang="ja-JP" sz="2800" dirty="0"/>
              <a:t>2011.7.26</a:t>
            </a:r>
          </a:p>
          <a:p>
            <a:r>
              <a:rPr lang="ja-JP" altLang="en-US" sz="2800" dirty="0"/>
              <a:t>サンドラ ポステル、水不足が世界を脅かす </a:t>
            </a:r>
            <a:r>
              <a:rPr lang="en-US" altLang="ja-JP" sz="2800" dirty="0"/>
              <a:t>(</a:t>
            </a:r>
            <a:r>
              <a:rPr lang="ja-JP" altLang="en-US" sz="2800" dirty="0"/>
              <a:t>ワールドウォッチ</a:t>
            </a:r>
            <a:r>
              <a:rPr lang="en-US" altLang="ja-JP" sz="2800" dirty="0"/>
              <a:t>21</a:t>
            </a:r>
            <a:r>
              <a:rPr lang="ja-JP" altLang="en-US" sz="2800" dirty="0"/>
              <a:t>世紀環境シリーズ</a:t>
            </a:r>
            <a:r>
              <a:rPr lang="en-US" altLang="ja-JP" sz="2800" dirty="0"/>
              <a:t>) </a:t>
            </a:r>
            <a:r>
              <a:rPr lang="ja-JP" altLang="en-US" sz="2800" dirty="0" err="1"/>
              <a:t>、</a:t>
            </a:r>
            <a:r>
              <a:rPr lang="en-US" altLang="ja-JP" sz="2800" dirty="0"/>
              <a:t>2000.3</a:t>
            </a:r>
          </a:p>
          <a:p>
            <a:r>
              <a:rPr lang="ja-JP" altLang="en-US" sz="2800" dirty="0"/>
              <a:t>マルク・ド・ヴィリエ、ウォーター「</a:t>
            </a:r>
            <a:r>
              <a:rPr kumimoji="1" lang="ja-JP" altLang="en-US" sz="2800" dirty="0"/>
              <a:t>世界水戦争」、</a:t>
            </a:r>
            <a:r>
              <a:rPr kumimoji="1" lang="en-US" altLang="ja-JP" sz="2800" dirty="0"/>
              <a:t>2002.5.5</a:t>
            </a:r>
          </a:p>
          <a:p>
            <a:r>
              <a:rPr lang="ja-JP" altLang="en-US" sz="2800" dirty="0"/>
              <a:t>李国英・他編、生命体「黄河」の再生、</a:t>
            </a:r>
            <a:r>
              <a:rPr lang="en-US" altLang="ja-JP" sz="2800" dirty="0"/>
              <a:t>2011.5.20</a:t>
            </a:r>
          </a:p>
          <a:p>
            <a:r>
              <a:rPr lang="ja-JP" altLang="en-US" sz="2800" dirty="0"/>
              <a:t>国土交通省水管理・国土保全局水資源部編、平成２３年版日本の水資源、</a:t>
            </a:r>
            <a:r>
              <a:rPr lang="en-US" altLang="ja-JP" sz="2800" dirty="0"/>
              <a:t>2011.8.1</a:t>
            </a:r>
          </a:p>
          <a:p>
            <a:r>
              <a:rPr lang="ja-JP" altLang="en-US" sz="2800" dirty="0"/>
              <a:t>沖大幹、水危機ほんとうの話、</a:t>
            </a:r>
            <a:r>
              <a:rPr lang="en-US" altLang="ja-JP" sz="2800" dirty="0" smtClean="0"/>
              <a:t>2012.6.20</a:t>
            </a:r>
          </a:p>
          <a:p>
            <a:r>
              <a:rPr lang="ja-JP" altLang="en-US" sz="2800" dirty="0"/>
              <a:t>沖大幹、水の未来、</a:t>
            </a:r>
            <a:r>
              <a:rPr lang="en-US" altLang="ja-JP" sz="2800" dirty="0" smtClean="0"/>
              <a:t>2016</a:t>
            </a:r>
          </a:p>
          <a:p>
            <a:r>
              <a:rPr lang="ja-JP" altLang="en-US" sz="2800" dirty="0"/>
              <a:t>米本昌平、地球環境問題とは何か、</a:t>
            </a:r>
            <a:r>
              <a:rPr lang="en-US" altLang="ja-JP" sz="2800" dirty="0"/>
              <a:t>1994.4.20</a:t>
            </a:r>
          </a:p>
          <a:p>
            <a:endParaRPr lang="en-US" altLang="ja-JP" sz="2800" dirty="0"/>
          </a:p>
        </p:txBody>
      </p:sp>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89</a:t>
            </a:fld>
            <a:endParaRPr kumimoji="1" lang="ja-JP"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0F37C07-476B-4321-A5E5-D0A1473BC6BC}" type="slidenum">
              <a:rPr kumimoji="1" lang="ja-JP" altLang="en-US" smtClean="0"/>
              <a:pPr/>
              <a:t>9</a:t>
            </a:fld>
            <a:endParaRPr kumimoji="1" lang="ja-JP" altLang="en-US"/>
          </a:p>
        </p:txBody>
      </p:sp>
      <p:pic>
        <p:nvPicPr>
          <p:cNvPr id="5" name="図 4" descr="http://precip.gsfc.nasa.gov/gifs/v2.79-06.climo.0002.gif"/>
          <p:cNvPicPr/>
          <p:nvPr/>
        </p:nvPicPr>
        <p:blipFill>
          <a:blip r:embed="rId2" cstate="print"/>
          <a:srcRect/>
          <a:stretch>
            <a:fillRect/>
          </a:stretch>
        </p:blipFill>
        <p:spPr bwMode="auto">
          <a:xfrm>
            <a:off x="1571604" y="3571876"/>
            <a:ext cx="5400040" cy="3060023"/>
          </a:xfrm>
          <a:prstGeom prst="rect">
            <a:avLst/>
          </a:prstGeom>
          <a:noFill/>
          <a:ln w="9525">
            <a:noFill/>
            <a:miter lim="800000"/>
            <a:headEnd/>
            <a:tailEnd/>
          </a:ln>
        </p:spPr>
      </p:pic>
      <p:pic>
        <p:nvPicPr>
          <p:cNvPr id="6" name="図 5" descr="http://precip.gsfc.nasa.gov/gifs/v2.79-06.climo.0008.gif"/>
          <p:cNvPicPr/>
          <p:nvPr/>
        </p:nvPicPr>
        <p:blipFill>
          <a:blip r:embed="rId3" cstate="print"/>
          <a:srcRect/>
          <a:stretch>
            <a:fillRect/>
          </a:stretch>
        </p:blipFill>
        <p:spPr bwMode="auto">
          <a:xfrm>
            <a:off x="1571604" y="214290"/>
            <a:ext cx="5400040" cy="3060023"/>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参考文献　２</a:t>
            </a:r>
            <a:endParaRPr kumimoji="1" lang="ja-JP" altLang="en-US" dirty="0"/>
          </a:p>
        </p:txBody>
      </p:sp>
      <p:sp>
        <p:nvSpPr>
          <p:cNvPr id="3" name="コンテンツ プレースホルダー 2"/>
          <p:cNvSpPr>
            <a:spLocks noGrp="1"/>
          </p:cNvSpPr>
          <p:nvPr>
            <p:ph idx="1"/>
          </p:nvPr>
        </p:nvSpPr>
        <p:spPr>
          <a:xfrm>
            <a:off x="251520" y="1600200"/>
            <a:ext cx="8435280" cy="4756150"/>
          </a:xfrm>
        </p:spPr>
        <p:txBody>
          <a:bodyPr>
            <a:normAutofit fontScale="85000" lnSpcReduction="10000"/>
          </a:bodyPr>
          <a:lstStyle/>
          <a:p>
            <a:r>
              <a:rPr lang="ja-JP" altLang="en-US" dirty="0"/>
              <a:t>川島博之、食糧自給率の罠、</a:t>
            </a:r>
            <a:r>
              <a:rPr lang="en-US" altLang="ja-JP" dirty="0"/>
              <a:t>2010.8.6</a:t>
            </a:r>
          </a:p>
          <a:p>
            <a:r>
              <a:rPr lang="ja-JP" altLang="en-US" dirty="0"/>
              <a:t>エリザベス・ロイト、ミネラルウォーター・ショック</a:t>
            </a:r>
            <a:r>
              <a:rPr lang="en-US" altLang="ja-JP" dirty="0"/>
              <a:t>---</a:t>
            </a:r>
            <a:r>
              <a:rPr lang="ja-JP" altLang="en-US" dirty="0"/>
              <a:t>ペットボトルがもたらす水ビジネスの悪夢 、</a:t>
            </a:r>
            <a:r>
              <a:rPr lang="en-US" altLang="ja-JP" dirty="0"/>
              <a:t>2010.6.20</a:t>
            </a:r>
          </a:p>
          <a:p>
            <a:r>
              <a:rPr lang="ja-JP" altLang="en-US" dirty="0" smtClean="0"/>
              <a:t>タミム</a:t>
            </a:r>
            <a:r>
              <a:rPr lang="ja-JP" altLang="en-US" dirty="0"/>
              <a:t>・アンサーリー、イスラームから見た「世界史」、</a:t>
            </a:r>
            <a:r>
              <a:rPr lang="en-US" altLang="ja-JP" dirty="0"/>
              <a:t>2011.8.29</a:t>
            </a:r>
          </a:p>
          <a:p>
            <a:r>
              <a:rPr lang="ja-JP" altLang="en-US" dirty="0"/>
              <a:t>斉藤利夫・大谷希幸、野火止用水</a:t>
            </a:r>
            <a:r>
              <a:rPr lang="ja-JP" altLang="en-US" dirty="0" err="1"/>
              <a:t>ー</a:t>
            </a:r>
            <a:r>
              <a:rPr lang="ja-JP" altLang="en-US" dirty="0"/>
              <a:t>歴史と清流復活の讃歌、</a:t>
            </a:r>
            <a:r>
              <a:rPr lang="en-US" altLang="ja-JP" dirty="0"/>
              <a:t>1990.4.10</a:t>
            </a:r>
          </a:p>
          <a:p>
            <a:r>
              <a:rPr lang="ja-JP" altLang="en-US" dirty="0"/>
              <a:t>アンドリュー・ゾッリ、レジリエンス　復活力、</a:t>
            </a:r>
            <a:r>
              <a:rPr lang="en-US" altLang="ja-JP" dirty="0"/>
              <a:t>2013.2.21</a:t>
            </a:r>
          </a:p>
          <a:p>
            <a:r>
              <a:rPr lang="en-US" altLang="ja-JP" dirty="0"/>
              <a:t>Ali </a:t>
            </a:r>
            <a:r>
              <a:rPr lang="en-US" altLang="ja-JP" dirty="0" err="1"/>
              <a:t>Asghar</a:t>
            </a:r>
            <a:r>
              <a:rPr lang="en-US" altLang="ja-JP" dirty="0"/>
              <a:t> </a:t>
            </a:r>
            <a:r>
              <a:rPr lang="en-US" altLang="ja-JP" dirty="0" err="1"/>
              <a:t>Semsar</a:t>
            </a:r>
            <a:r>
              <a:rPr lang="en-US" altLang="ja-JP" dirty="0"/>
              <a:t> </a:t>
            </a:r>
            <a:r>
              <a:rPr lang="en-US" altLang="ja-JP" dirty="0" err="1"/>
              <a:t>Yazdi</a:t>
            </a:r>
            <a:r>
              <a:rPr lang="en-US" altLang="ja-JP" dirty="0"/>
              <a:t> &amp; Majid </a:t>
            </a:r>
            <a:r>
              <a:rPr lang="en-US" altLang="ja-JP" dirty="0" err="1"/>
              <a:t>Labbaf</a:t>
            </a:r>
            <a:r>
              <a:rPr lang="en-US" altLang="ja-JP" dirty="0"/>
              <a:t> </a:t>
            </a:r>
            <a:r>
              <a:rPr lang="en-US" altLang="ja-JP" dirty="0" err="1"/>
              <a:t>Khaneiki</a:t>
            </a:r>
            <a:r>
              <a:rPr lang="ja-JP" altLang="en-US" dirty="0" err="1"/>
              <a:t>、</a:t>
            </a:r>
            <a:r>
              <a:rPr lang="en-US" altLang="ja-JP" dirty="0"/>
              <a:t>Veins of Desert, A Review of the technique of </a:t>
            </a:r>
            <a:r>
              <a:rPr lang="en-US" altLang="ja-JP" dirty="0" err="1"/>
              <a:t>Qanat</a:t>
            </a:r>
            <a:r>
              <a:rPr lang="en-US" altLang="ja-JP" dirty="0"/>
              <a:t>/</a:t>
            </a:r>
            <a:r>
              <a:rPr lang="en-US" altLang="ja-JP" dirty="0" err="1"/>
              <a:t>Falaj</a:t>
            </a:r>
            <a:r>
              <a:rPr lang="en-US" altLang="ja-JP" dirty="0"/>
              <a:t>/</a:t>
            </a:r>
            <a:r>
              <a:rPr lang="en-US" altLang="ja-JP" dirty="0" err="1"/>
              <a:t>Karez</a:t>
            </a:r>
            <a:r>
              <a:rPr lang="en-US" altLang="ja-JP" dirty="0"/>
              <a:t>:, </a:t>
            </a:r>
            <a:r>
              <a:rPr lang="en-US" altLang="ja-JP" dirty="0" smtClean="0"/>
              <a:t>2010</a:t>
            </a:r>
            <a:endParaRPr kumimoji="1" lang="ja-JP" altLang="en-US" dirty="0"/>
          </a:p>
        </p:txBody>
      </p:sp>
      <p:sp>
        <p:nvSpPr>
          <p:cNvPr id="4" name="スライド番号プレースホルダー 3"/>
          <p:cNvSpPr>
            <a:spLocks noGrp="1"/>
          </p:cNvSpPr>
          <p:nvPr>
            <p:ph type="sldNum" sz="quarter" idx="12"/>
          </p:nvPr>
        </p:nvSpPr>
        <p:spPr/>
        <p:txBody>
          <a:bodyPr/>
          <a:lstStyle/>
          <a:p>
            <a:fld id="{80F37C07-476B-4321-A5E5-D0A1473BC6BC}" type="slidenum">
              <a:rPr kumimoji="1" lang="ja-JP" altLang="en-US" smtClean="0"/>
              <a:pPr/>
              <a:t>90</a:t>
            </a:fld>
            <a:endParaRPr kumimoji="1" lang="ja-JP" altLang="en-US"/>
          </a:p>
        </p:txBody>
      </p:sp>
    </p:spTree>
    <p:extLst>
      <p:ext uri="{BB962C8B-B14F-4D97-AF65-F5344CB8AC3E}">
        <p14:creationId xmlns:p14="http://schemas.microsoft.com/office/powerpoint/2010/main" val="41354837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0F37C07-476B-4321-A5E5-D0A1473BC6BC}" type="slidenum">
              <a:rPr kumimoji="1" lang="ja-JP" altLang="en-US" smtClean="0"/>
              <a:pPr/>
              <a:t>91</a:t>
            </a:fld>
            <a:endParaRPr kumimoji="1" lang="ja-JP" altLang="en-US"/>
          </a:p>
        </p:txBody>
      </p:sp>
      <p:sp>
        <p:nvSpPr>
          <p:cNvPr id="550914" name="AutoShape 2" descr="data:image/jpeg;base64,/9j/4AAQSkZJRgABAQAAAQABAAD/2wCEAAkGBxQSEhUUExQVFBQXFxUUFxUXFxQUFRQVFRUXFhQUFRQYHCggGBolHBQUITEhJSkrLi4uFx8zODMsNygtLisBCgoKDg0OGxAQGywkICQsLCwsLCwsLCwsLCwsLCwsLCwsLCwsLCwsLCwsLCwsLCwsLCwsLCwsLCwsLCwsLCwsLP/AABEIAMIBAwMBIgACEQEDEQH/xAAcAAACAgMBAQAAAAAAAAAAAAAFBgMEAAIHAQj/xAA+EAABAwIDBQUFBgQGAwAAAAABAAIDBBEFITEGEkFRYRNxgZGhIjKxwdEHFFJicuEVI0LwJENTgpLCFqKy/8QAGgEAAgMBAQAAAAAAAAAAAAAAAQIAAwQFBv/EACwRAAICAQQBAgQGAwAAAAAAAAABAhEDBBIhMUEiURMyYZEFFDNCcaFSgbH/2gAMAwEAAhEDEQA/APcSqdbIdg+Mne3XA2uQDbIjoVbqYC/IcVRbhMo7ONosGuu5/wCPkLLzkHF22NS7Y3Nl3gFpM9Rlu4AOiryzLLk+ahSKqcufT4FNU1bxBa+9cZ6ZC5PIJzrJ+AzJyA5k6BM+zuDNpmEayPO9I7rwaOgW/BP4UNwCls5ss2naDKe1l4nRgP5W8e8pisfD0UsUanZGsOXO5PgKRVDDZemJXhEtmxhVepjCzjGBRTC72C4NwdDlz5jvUVDRAFMFczJLzanck9D9UY5JP0NiTjwEHUIIzGSXsZ2Xifc7tinCGUEIdij7BNzHlMoKOy2DR07d1gzPvO4uP0TSyMIDhkiOwyLM5uUm2OmEGm4W4YFWjksrAlunsazSWyHV0AcNFcmdmq0jvRUynyE5D9p2AAx9u0e3H735mde7XzXPsKw10zshlzX0DjtIJGOa4XDmlp7iLJC2bwoRMDbZjInmeJXW034g4adp9roDfBUwvZYZFwumrD8Fa21mohSU4Rmlp1zMmoyZXyyshpKMDgiDYVLHFYLd3RNGDXLCVZIAQlTarZwStLmWbIPdd8ncwnBxVacLRiyuLGs4KcUkY4se0hzSQRyIUzcQc7RpKcNq8CaantAPfAJ7xl8LK1h+Ex2Fmi/ErpOeNukibUJrIZX6iyrYnhhLCeIz+oXS6fB253G93K6zC4/9Nvlf4qlanZIdcHDGsWLuH8Eh/wBKP/g36LFf+fj7D2DGSWzU8NaQUujFLDMOHe1w+SjOMM55rC8OTwV3yMVTXX4odU1oHFAqvGBzQOtxrlqrcOlk3bDY/bL2mnLjpHa363Xt5C/mE+xlc8+zV3+HLjq6RxPhZoHouhROCXVva9nsRF2IK1A0KlEdF7UTboWOKrlhCMtkOfUKi6rPNV3VF0Z5L6DZNVVKCR0hkkLriwGnMqzVzWGZU2AUL5HE6NOpPAfVJiW6XBGZRF99wAkjln4q7UYLLLqWt9T6I/DC2MWYLczxPUlY5aJKEe+SlpAGPA3s/wAwHwP1WPhlbmLO7j8ijDlG4LNJY/HBAbFXHQ5HyVttatpGtdkRf4juKF11KWaG7Tx4jvVUoNK4u0FBgVAI6qvLJyQuKossfUKluw2SV0gsUnYTKCTbi4n1RHaTFRDBI8/0tNurjk0edko7G1t4WX1AsfBa4YZPA5/UWR0GlcicE9kvU86uMnWaFrkSw4alatluhP3i69ZMRxV6y+5LCb5goJJgqMsyqvn4J8duQbKO0Um9JGwa2c4nk29vkrVGBkAg01UHzuI0aAweGZ9SUVonrbqJ7OF2WpBimYr3ZWF1VonhX6jJvgscOeWW7QW8i+qxc+xHa57ZXtDRYOcBmdAbcl4tS02Z/t/sbax5dSodX4PFIPbjafAX80cmaeFrKpKeaxuU48pmNnN8f2KcAXQOP6HH/wCXfVI7mEEgghwNiDqDyK7tKLhLeJbGisla9ruzsQJHWvvN5Afi6rqaL8Qb9OT7lkZeCl9nFT/Kczk+/mB+66LTym2h8ipMC2fgpmBsLAObtXOPMuKLCMhZ9Tlx5J2NQJkxC3NUpq4uTE4dFVmw+N2rPEZH0WWUVLqRBclrLDNU/wCISSO3IWlx4ngO88FdxbZt995ri9mpbazv3VGmxTsWljMhx/dGEFF+r+hlRZgonbwDnbzybAcLnRPtLCImBg149TxJSXsdL2s7nnSMZfqdl8Lpy3rq1Vjjfl/8FnInuvHFaBy91WNybZWebq1MSnEZXrdUyi/JCi6PNQyDgcxxHBFJoQUOkCLTxsKFnEWmJ1v6TmD8lQmrgOKMbS05dA/d95o3297cyPK651Tzvl6BMtOpetdElwZtXO6aPdHug3PUjRAdm6rcBbyJTfJSgtsuf4sDBKeS6emrJB4hezodDiGSJCsC5vhmNDS6ZabEAeKx59HKDFaaGZtX1Uoqku/eVr996rOtOwDG6rHNAtodoBBG5987WaObuAS/i+04juAd534R8zwSVX175nbzzc8BwHcuvotC7UpdFsYnRNnXExgk3ccyeZOZPqm7DhzSLsvUgsb3J1oplz9bamx06GCnsM0UicHCyA08qusmssccjixtwBrdiYnyOcCW7xLrDS5zPqsTD96WLUtVNfuY29lWpqhpx1VBr8s1pIc7+qrySKqTsytluCEyO3W95PII0abdDd0ZDh8SV5gNNus6u9o/9R/fNX6l25806SUS6EaR7RuyV6yHUZRBoyukUWwsww8VG5SGZQSPRlFLoRkTiljazA+0a6SIWkAuW/6gH/b4pmeVWlcpiyOL56BdCp9mc94ZXce13f8Ai0fUp2bLcJSwyJsE0zW5Nkf2tuRc2z/Vt/FH4pVdrGty29CyfISZIpWPzuqDZFIx6yRiQMQyXtc+HNbTMtmhDZ1aNdcWK0LKmqkMbPlVR7l7LKCqkz7KmUrHSI6jkkfC8ElcTuss25F3ZDU6c01S1Oau0pHH9ldiaUOQTQDZsy86vaO4EoHj/wBmDqg7zZ2tI5sJB9V0uMBTbibHqZY3cRFwcMl+yyaPMvD+rb/DVRs2VmbpJe3AhdykhQjEMPDs9Hc+ferpa7LPyCXJyj+C1H4x5KrV7PzOBDpHeGS6c3DTyVeqw6ypjrckXdL7C20cMxTB5ID7Qu0nJw08eRVVsNl1zFaEEFrgCDkfql3DNiJZydI2Akb7uNvwt4rt6fXLJC2WxlaF3A67szY+CdcOxYc0Yovs2pWj2zJIf1bg8mo7BspSNyELe8lxPndYtVPBkZATS4gOavsq78UR/gVOBlGB3XHzVWfAWjNjy3ocwuVLDHwwpkBqFiqyYZUAmzQRzDhmsR/LyGNXyrSk9uZjDoTn3DM/BUqiotxWYLUf4hl+Nx5tKtjj5KEuToJNtMlDCwkm/PLqsY5TxFVq1aLtxNEyymdNa6rvfZQSSKOe3gm4lfKoxKqbps1sJFWpWK2WXPUEsijdIq8r0aFYFx6fs3sfwvY9x/dEqSruAUC2vF4HniASPAZIXshjvat3HZPHDmOYW/4XxMV+wtHQop1MJ0CZUKUVKxU4hoMb60dPZDRVLx8/FVTGSCTahUMQr7Xsq09WLdVWjbb2nKRRajyN5Ju7LkOSYqVt22OiWKeXektwHxTJTTWAVz4VFU5chenFgBwCtMchscqnbUjmlBZecVSnF1qalRPnuklJAshvZ1joqmIkAHNb1smSWcWxOwOaKuSAyPdEkvMDMjmeSP00uSVsJfdt+eaYqZ2S1O4R2hCjJFIJFSY9WIys0myWWQVJ2ajiVliEVYyKToRdYrxjWJ9jGOQSVAGZzQ2TEyx7XDVrg4eBvZBKrGwdEKnxAu0XcxaOXkXaz6CoK5sjGvabtcA4dxV+GTNcq+zTGTumnkOVy6Inmc3M+Y8V0aCbzXM1OF4sjXgjVBWQ3VaQrVs6iklWaavkWzVwWhfZaSSKvJIkSGJpJ1XllUEkuSpS1CtjCwFXaeoAhf3fHIJVosOJAcy7XjMORbFpO1c2MaA3d8gmPCaFrWZhbYzeONLsVyrgDUONEezON134v6T9EaZVZc+t1BX4c117hAZ6B8WbHEDp9FXvhN88Min7jMKgLHz8kly4xMz8J7xb4IfLtlKCRuN8yj+RlP5S1NM6BvjUoZiWNAeww3f6N6lI0u0c0mRdujk3L1UFBXCOQX0ORPLqr4fhzivV9iOXsdMwk7ozOfPmUwQS5JQpqnId10Upa+wsVhnHnkpGNtStvvCDffBZaGtVE0BsOduvHVKCffhzVafEhzVSg34IXcaxPcZfmQEg47ifsnNW8WqpJiAxj3AZ3DXEE94CWMZhlb70cjepY4DzsuxpNMlW4erHfA5f5be4fBH4Z9Ej4DW3jZ3BMcE9wqdXFqRJDJBIrsMiA006IRTLngDNPJdWg5BYZ1fZNkrsdNBLnarxVDJ1WJg2IGKYFFKPbjaetgHDucEh41su6MkxEub+E+8O48V1qaJL2LwEaLZptbkg6bGboTMO9m1srfELoGE4+HANlNnab3A9/IpIxCnLTvt8Rz6962pqm4yWnMlkW4Vs6kyU+HA8166Rc9p8Ulj9x2X4TmP2RGDas6Pj8Wn5ELG9PfQLQ1PlVeSdBv8AyNh1a70Vap2jYAbMJ7yApHT8ktBWaVUZDckA+18EpYptRK64ZaMcxmfMph2aqmTNDxqbb3RwGaungeOG4PgLYThgGZ1R0CygprALZ0oWPIJR5Kh9U1WZJgqFVNkqlFslAHFaYEFKdNgslRI7dFmA2Ljpcagcymisl7SQRNPtO1P4Wj3nf3zR+lhaxoa0WAFrfVdXFkeDHb7Y645AmHbMQtGY3jxJzKIv2ZhI90EdQCinZjUK3A76LDPV5HK0wbmKM9C+nyaCWctbfpPyWrK8HK9jxGhTpUUdxfUdUpY7gbXZjI9Mj4FWQyxm6yfcHDNP4hZanE0kVk08LtxziRwJGoR3ZPCZ6t289xbCDm62byNWt+ZWvJo4Qjvk1QdgWjqpJXbsYLjyHDv5JqwfAd2zprPd+HVrfqURw+hjiG6xoaOnHvPFEmNXJy6nxBUSqI2QgaCy9dHfUXHXNTrN26zxlJOwgSrwSB/+WGnm0Bp9EEq8Hkizb7bf/Yd4TjIxQvFlrjmb4kChPpqtEY6tTYvg4fd8eT+I4O+hS42osbHIjIg8EZYb5QKaGmGqCuQ1KVYapXoatUuDiRDJ24WIOKoL1HkegjVNHBAq9l8kYldwQ2rbqjJu7BIUsQjtcJYdJ2chHA5jxTlijbg9Ej4232xzsfiuxonu4YIhWKoupe0HilqOqc3qpDiZ5LU9NfQ20YDOqdVUdUHdih4BRse6TX9kY6auWDYSyP3j0RHCMQMDgWeI5qpHTZKxTUtzyTTcWqfQaHug2njcLE2PI5FXXYiw57wSQ2kbbqo5KE8HHuuVzngxt9i0N9VizB/UPMJaxfaYWIZ7R9PNUJMGlI9xx8CVBJgkwFzE+36Sr8OHDF92MkF9jLu7SVxu5xDAegzNvMeScoCk/Z8GOHdIIO87UEHVMtPNkOaz613NgkF2Hgp4za1kKZLmiFLVDMFYYxV8goJxv1B0P92CF4nDxHcpPvFhrpfx5KhiNdcW0TypqiMA1+ENnka13O5I1A4+eiccNhaxjWMAa1oAAHAJVwyfeleeQA8yfomWklSaqctqg2GwxGrDXKiyRTNesNALgK2sqoet2vVkUMSOCryqd8gVWcq+KIQPKXNrKH2e3aMxbfA4j8SZHOUDgHAgi7TcEdCr8MtrCc/p6u6JQ1Cr1GHtie5ltDl3cPResAGmSuyfDb6F3JMJCrWKh2gWKv0+w2/6DLRukMbd8DesL8FDVynkPNTzT3F9OiF1M6plG5OiS7B9a42OiR8QN3njwTBj+JBgsD7R06dUuUdO6V4Y3Mn0HEldfSYnCO5givJDHAXkNaCSeAR2k2Rc4fzHW6N+qZsEwVsQyFzxcdT9Ajgp7BV59dt4gRy9hRi2Pp+LXH/c75KYbKwgWaHN/wB1/imtkFhnqtXMWF6/K/IrkxIq9nnszad8ctHDw4qgxyfpAh78KjkkD7ZjW2ju8LRDUqa5InYMwnCXS5n2W8+J7kzUeGsZo0X56nzKswtsLBW4o1hz52+ESzRkS27OyuMasc1ZeRrYPqKVrhmAUDrqTcuW6cuSZZWKtPHcK2GVp8huxTimN9VaZPbiqWNUZiO+33SbEcj9FUiqstbrd8O1aI0HH1CHV9RkvPvdxwCoVMlwUIY/ULJexNgM3tyDoD8UzUsqR8MqN2cDg4FvjqPgmynlshrMfNgoPQSq2yZBYZFajmWLaFBRky9EqotevO24IpECIkuvS7iqLZlI2VGyWevctQVrNmVoFdDkYW9rJAyRpJtvN+B/dBRWA6FFdsG70kI42f8AEKrDhw5LZLZFJyFaVg99WAbHe8GuPqAsRxtBksQ/M4v8RuCd1TlmboBjWNNjFtXHRvzPJC6jEp5Mh7I/Lr5qm3DidR48VqxaeEX6mT+QfNOXEucbkpw2MogI+0Orz5NBsEn4hRujPMHQ/JdLwKk3I2N5ADyCt1uTZi48hb4DNJGrb2jK40z7lVncQ3JBW7Rs7YRPyJyv14DxXDjjc7rsXaNLWg5KOsprDJV5ZraaFVqmtO6RdLGlaaEaoqzyZhvE5K/TwoPh79+U/lHxy+qY4QmktqoCNo4uKsxhRgqRhWaXZCwtxGoQrAdkr4JMYryhVpGZKzIc1BIq5rkIHxKlEjHMPEW7jwK5x2paS05EEg94Niuo1IXL9q29nVP/ADbrwP1DP1BXU0D3pxLF0bmtVaSu6qKLDZ5cw0tbzdl6KcbMu/qd6LdtxR+ZkpA6pqrEEHMG47wnTBcSE0Ydx0cOThqlefZxwFw8HvFlXw+eSkku4HcOTrZgjmOoTZcWPNjqL5QGjo8cisNmQymqA4AtNwcwVY31xXCnQiQTE627VDGyqYS5JXANF9sqkZKh8cqma5BYyUXd/NaufkoN5U8TxAQtuT7R90defctGLFbGSBmNVAdUgfgaG9xOZ+SJ0TLpXgJLiTqTcnmTqmbC5ckuq5Ebtl3sF6rjCCLrFl2oPAkw0C3+7BX3NsoZF0HJ2KwBjMYsOOY+ITlhzxZKeLx3YURwPEN5rT4HvGqfOnPEvoRMbnAEEFLGKbM7799psb30BDeo4o/HUgtz1VeSo6rFCUsbtD7qNO0IaA7UIRW1Nlcq58kuYjPZW44b5CPlhzZV292jvzAeQ/dNkLUk7EzXEg5OB8x+ydISk1MayNEqidpXrivFq5ZZRBRIx6kEqrgra6CtBSJ3FV3vWzXKKRMOQTi6VsTomGcSEAu3QBfO1idPNMz3Wul6ufeY9AB8z8Vq07cLa9g3SLUEV1YdQ34LylbojMEd1RPJJsWxXqqEhBq2jBBBF10SajBGYS9iWHbufBW4s0osIl0kzqY2zMXLizqOnRMFLWNeLtcCFUqqVLMkboZPYJAOYt6hdFRjnV+Q/UeS9YHpepMTebXAPXRX46m+oVEsW0LoJMnVts6GQtJRClpL6uVfpXZOCWWsaxu+9wa3mUm4lV9tM57SSy43b8ByTBtPTg07/wAoDh/tP0ulKglyWzE08e6IG+A7RNRuhNigNHIjFO9Yc0eSsYmvyWKhHUiwWLPtGBrnqGRROkUbpFtUBWRVrbghLsNYYXH8J1HzR+d+SV8XNr9Vs08b9LDAcKKvBaCDcHQq0ajJc7w6okYbsOXEHMHwRuLFzxBVWbRU/SFxD882WqBV5utZMVBGtkPnxAcLlPh08ovoiiGtkqvcn3To8W8RmPmukUrrhcPbXua4ObkWkEeBXXsDxBs0TZGnIjyPEFV67A4tTGaDYWj1kb1s8rBKCaFojDlvvKMBYCqtpKJGlaOXoUcr06gMkVayUNBJNgLknuSvh0heS48ST5rfa3FAT2DTyL+nEN+agw05ZLY8WzH/ACSSGSkCMUzwgdM7JXqWcX7lznF2BIPNkCp1kQKgZVbymdJdRz8DULlfQ20SjtBBYNP5reY/ZdEqmpI2tG7uDmSfAD91r0cnvogOw9l7I5DEgmHusj9O8WV+e7I0XaZllbDgENdUWVKoxcA2WWOOUuhaZb2imAgl/Q71FkgUEqK7UYvvM7JpzNi/oBmAluJxByXZ0uBxxU/IyQ10MlkbpZgk6llk4Nd5IpBXke8CO/JZs+BtiSQ1b6xBG4ksWP4MgUbuOa8WLFqXQEQypYxv3wvFi16X5hoG8AyClKxYrJdhZBIqsi9WKyAUQPTv9mrjaUXyu3LhosWJNZ+gwnQIVIsWLh+AGBeFYsQIeFV5TkfFeLFbi7GRyqmcTNISbkuOZ/UUzYSvFi3aogcfotYnFYsXNXbGRfpkRj0WLFil8wGQTrnu3Z/nw/pd8QvFi6X4d+p/pgKtIjdEVixX5yE1b7qAVhWLE2n8BFlpuc0xUDBYZDyWLF0c3REHKMKaRgINwCsWLky+YrYsVAs496xYsXQXQ5//2Q=="/>
          <p:cNvSpPr>
            <a:spLocks noChangeAspect="1" noChangeArrowheads="1"/>
          </p:cNvSpPr>
          <p:nvPr/>
        </p:nvSpPr>
        <p:spPr bwMode="auto">
          <a:xfrm>
            <a:off x="63500" y="-1524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550916" name="Picture 4" descr="梅の実">
            <a:hlinkClick r:id="rId2"/>
          </p:cNvPr>
          <p:cNvPicPr>
            <a:picLocks noChangeAspect="1" noChangeArrowheads="1"/>
          </p:cNvPicPr>
          <p:nvPr/>
        </p:nvPicPr>
        <p:blipFill>
          <a:blip r:embed="rId3" cstate="print"/>
          <a:srcRect/>
          <a:stretch>
            <a:fillRect/>
          </a:stretch>
        </p:blipFill>
        <p:spPr bwMode="auto">
          <a:xfrm>
            <a:off x="2928926" y="2143116"/>
            <a:ext cx="3810000" cy="2857500"/>
          </a:xfrm>
          <a:prstGeom prst="rect">
            <a:avLst/>
          </a:prstGeom>
          <a:noFill/>
        </p:spPr>
      </p:pic>
      <p:sp>
        <p:nvSpPr>
          <p:cNvPr id="7" name="タイトル 1"/>
          <p:cNvSpPr>
            <a:spLocks noGrp="1"/>
          </p:cNvSpPr>
          <p:nvPr>
            <p:ph type="title"/>
          </p:nvPr>
        </p:nvSpPr>
        <p:spPr>
          <a:xfrm>
            <a:off x="500034" y="285728"/>
            <a:ext cx="8229600" cy="1143000"/>
          </a:xfrm>
        </p:spPr>
        <p:txBody>
          <a:bodyPr/>
          <a:lstStyle/>
          <a:p>
            <a:r>
              <a:rPr kumimoji="1" lang="en-US" altLang="ja-JP" dirty="0"/>
              <a:t>Thank you for your attention</a:t>
            </a:r>
            <a:endParaRPr kumimoji="1" lang="ja-JP" altLang="en-US" dirty="0"/>
          </a:p>
        </p:txBody>
      </p:sp>
      <p:sp>
        <p:nvSpPr>
          <p:cNvPr id="8" name="正方形/長方形 7"/>
          <p:cNvSpPr/>
          <p:nvPr/>
        </p:nvSpPr>
        <p:spPr>
          <a:xfrm>
            <a:off x="3357554" y="5143512"/>
            <a:ext cx="314327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梅</a:t>
            </a:r>
            <a:r>
              <a:rPr lang="en-US" altLang="ja-JP" dirty="0">
                <a:solidFill>
                  <a:schemeClr val="tx1"/>
                </a:solidFill>
              </a:rPr>
              <a:t>(plum) </a:t>
            </a:r>
            <a:r>
              <a:rPr lang="ja-JP" altLang="en-US" dirty="0">
                <a:solidFill>
                  <a:schemeClr val="tx1"/>
                </a:solidFill>
              </a:rPr>
              <a:t>の実　　</a:t>
            </a:r>
            <a:r>
              <a:rPr lang="en-US" altLang="ja-JP" dirty="0">
                <a:solidFill>
                  <a:schemeClr val="tx1"/>
                </a:solidFill>
              </a:rPr>
              <a:t>Ref. </a:t>
            </a:r>
            <a:r>
              <a:rPr lang="ja-JP" altLang="en-US" dirty="0">
                <a:solidFill>
                  <a:schemeClr val="tx1"/>
                </a:solidFill>
              </a:rPr>
              <a:t>梅雨</a:t>
            </a:r>
            <a:endParaRPr kumimoji="1" lang="ja-JP" altLang="en-US" dirty="0">
              <a:solidFill>
                <a:schemeClr val="tx1"/>
              </a:solidFill>
            </a:endParaRPr>
          </a:p>
        </p:txBody>
      </p:sp>
      <p:sp>
        <p:nvSpPr>
          <p:cNvPr id="2" name="正方形/長方形 1"/>
          <p:cNvSpPr/>
          <p:nvPr/>
        </p:nvSpPr>
        <p:spPr>
          <a:xfrm>
            <a:off x="2816194" y="6057912"/>
            <a:ext cx="4035464" cy="369332"/>
          </a:xfrm>
          <a:prstGeom prst="rect">
            <a:avLst/>
          </a:prstGeom>
        </p:spPr>
        <p:txBody>
          <a:bodyPr wrap="none">
            <a:spAutoFit/>
          </a:bodyPr>
          <a:lstStyle/>
          <a:p>
            <a:r>
              <a:rPr lang="en-US" altLang="ja-JP" dirty="0"/>
              <a:t>http://whrm-kamoto.com/japanese.html</a:t>
            </a:r>
            <a:endParaRPr lang="ja-JP" altLang="en-US"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chemeClr val="accent2">
              <a:lumMod val="40000"/>
              <a:lumOff val="60000"/>
            </a:schemeClr>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4514</TotalTime>
  <Words>4711</Words>
  <Application>Microsoft Office PowerPoint</Application>
  <PresentationFormat>画面に合わせる (4:3)</PresentationFormat>
  <Paragraphs>1267</Paragraphs>
  <Slides>91</Slides>
  <Notes>9</Notes>
  <HiddenSlides>0</HiddenSlides>
  <MMClips>1</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5</vt:i4>
      </vt:variant>
      <vt:variant>
        <vt:lpstr>スライド タイトル</vt:lpstr>
      </vt:variant>
      <vt:variant>
        <vt:i4>91</vt:i4>
      </vt:variant>
    </vt:vector>
  </HeadingPairs>
  <TitlesOfParts>
    <vt:vector size="113" baseType="lpstr">
      <vt:lpstr>BenguiatGot Bk BT</vt:lpstr>
      <vt:lpstr>HGP創英角ｺﾞｼｯｸUB</vt:lpstr>
      <vt:lpstr>ＭＳ Ｐゴシック</vt:lpstr>
      <vt:lpstr>MS UI Gothic</vt:lpstr>
      <vt:lpstr>ＭＳ ゴシック</vt:lpstr>
      <vt:lpstr>ＭＳ 明朝</vt:lpstr>
      <vt:lpstr>Arial</vt:lpstr>
      <vt:lpstr>Arial Narrow</vt:lpstr>
      <vt:lpstr>Calibri</vt:lpstr>
      <vt:lpstr>Century</vt:lpstr>
      <vt:lpstr>Comic Sans MS</vt:lpstr>
      <vt:lpstr>Microsoft Himalaya</vt:lpstr>
      <vt:lpstr>Tahoma</vt:lpstr>
      <vt:lpstr>Times New Roman</vt:lpstr>
      <vt:lpstr>Wingdings</vt:lpstr>
      <vt:lpstr>Office テーマ</vt:lpstr>
      <vt:lpstr>11_標準デザイン</vt:lpstr>
      <vt:lpstr>グラフ</vt:lpstr>
      <vt:lpstr>ピクチャ</vt:lpstr>
      <vt:lpstr>ビットマップ イメージ</vt:lpstr>
      <vt:lpstr>スライド</vt:lpstr>
      <vt:lpstr>VISIO</vt:lpstr>
      <vt:lpstr>日本と世界の水資源問題</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世界の水資源量等</vt:lpstr>
      <vt:lpstr>PowerPoint プレゼンテーション</vt:lpstr>
      <vt:lpstr>水系数、河川数、河川延長等</vt:lpstr>
      <vt:lpstr>PowerPoint プレゼンテーション</vt:lpstr>
      <vt:lpstr>PowerPoint プレゼンテーション</vt:lpstr>
      <vt:lpstr>PowerPoint プレゼンテーション</vt:lpstr>
      <vt:lpstr>PowerPoint プレゼンテーション</vt:lpstr>
      <vt:lpstr>河川の流況</vt:lpstr>
      <vt:lpstr>河川の流況</vt:lpstr>
      <vt:lpstr>基本高水とその河道、洪水調節施設への配分に関する事項出典：河川便覧 (2002)</vt:lpstr>
      <vt:lpstr>PowerPoint プレゼンテーション</vt:lpstr>
      <vt:lpstr>地域別降水量及び水資源賦存量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つくば市の上下水道料金  (ある集合アパートの例,消費税含む）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ボトルウォーター</vt:lpstr>
      <vt:lpstr>PowerPoint プレゼンテーション</vt:lpstr>
      <vt:lpstr>バーチャルウォーター</vt:lpstr>
      <vt:lpstr>バーチャルウォーター,2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Transboundary River Basins of the World  (about 260)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清渓川（チョンゲチョン）は、韓国ソウル特別市の中心部を流れる小さな川。漢江に合流する。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小平逍遙（それぞれの町に歴史があり風土がある）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Resilience（レジリエンス、復活力）</vt:lpstr>
      <vt:lpstr>水循環基本法　平成２６年４月２日公布</vt:lpstr>
      <vt:lpstr>健全な水循環系</vt:lpstr>
      <vt:lpstr>雨水利用推進法平成２６年５月公布</vt:lpstr>
      <vt:lpstr>7.  参考文献 1</vt:lpstr>
      <vt:lpstr>参考文献　２</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imamura</dc:creator>
  <cp:lastModifiedBy>建設部長</cp:lastModifiedBy>
  <cp:revision>235</cp:revision>
  <dcterms:created xsi:type="dcterms:W3CDTF">2012-05-25T07:48:05Z</dcterms:created>
  <dcterms:modified xsi:type="dcterms:W3CDTF">2016-06-08T08:25:16Z</dcterms:modified>
</cp:coreProperties>
</file>